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4" r:id="rId3"/>
    <p:sldId id="265" r:id="rId4"/>
    <p:sldId id="267" r:id="rId5"/>
    <p:sldId id="259" r:id="rId6"/>
    <p:sldId id="258" r:id="rId7"/>
    <p:sldId id="261" r:id="rId8"/>
    <p:sldId id="262" r:id="rId9"/>
    <p:sldId id="263" r:id="rId10"/>
    <p:sldId id="268" r:id="rId11"/>
    <p:sldId id="269" r:id="rId12"/>
    <p:sldId id="270" r:id="rId13"/>
    <p:sldId id="271" r:id="rId14"/>
    <p:sldId id="26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Vidējs stils 4 - izcēlum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77" autoAdjust="0"/>
    <p:restoredTop sz="89659" autoAdjust="0"/>
  </p:normalViewPr>
  <p:slideViewPr>
    <p:cSldViewPr snapToGrid="0">
      <p:cViewPr varScale="1">
        <p:scale>
          <a:sx n="73" d="100"/>
          <a:sy n="73" d="100"/>
        </p:scale>
        <p:origin x="13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lv-LV"/>
              <a:t>Rediģēt šablona virsraksta stilu</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1/11/2024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lv-LV"/>
              <a:t>Rediģēt šablona virsraksta stilu</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lv-LV"/>
              <a:t>Rediģēt šablona virsraksta stilu</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1/11/2024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lv-LV"/>
              <a:t>Rediģēt šablona virsraksta stilu</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lv-LV"/>
              <a:t>Rediģēt šablona virsraksta stilu</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Noklikšķiniet, lai rediģētu šablona teksta stilus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1/11/2024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lv-LV"/>
              <a:t>Rediģēt šablona virsraksta stilu</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1/11/2024</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lv-LV"/>
              <a:t>Rediģēt šablona virsraksta stilu</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Content Placeholder 3"/>
          <p:cNvSpPr>
            <a:spLocks noGrp="1"/>
          </p:cNvSpPr>
          <p:nvPr>
            <p:ph sz="half" idx="2"/>
          </p:nvPr>
        </p:nvSpPr>
        <p:spPr>
          <a:xfrm>
            <a:off x="5125305" y="1488985"/>
            <a:ext cx="6264350" cy="1696853"/>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Content Placeholder 5"/>
          <p:cNvSpPr>
            <a:spLocks noGrp="1"/>
          </p:cNvSpPr>
          <p:nvPr>
            <p:ph sz="quarter" idx="4"/>
          </p:nvPr>
        </p:nvSpPr>
        <p:spPr>
          <a:xfrm>
            <a:off x="5118447" y="4351687"/>
            <a:ext cx="6265588" cy="1704060"/>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1/11/2024</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lv-LV"/>
              <a:t>Rediģēt šablona virsraksta stilu</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1/11/2024</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lv-LV"/>
              <a:t>Rediģēt šablona virsraksta stilu</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e Placeholder 4"/>
          <p:cNvSpPr>
            <a:spLocks noGrp="1"/>
          </p:cNvSpPr>
          <p:nvPr>
            <p:ph type="dt" sz="half" idx="10"/>
          </p:nvPr>
        </p:nvSpPr>
        <p:spPr/>
        <p:txBody>
          <a:bodyPr/>
          <a:lstStyle/>
          <a:p>
            <a:fld id="{48A87A34-81AB-432B-8DAE-1953F412C126}" type="datetimeFigureOut">
              <a:rPr lang="en-US" dirty="0"/>
              <a:t>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v-LV"/>
              <a:t>Noklikšķiniet uz ikonas, lai pievienotu attēlu</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lv-LV"/>
              <a:t>Rediģēt šablona virsraksta stilu</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1/11/2024</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lv-LV"/>
              <a:t>Rediģēt šablona virsraksta stilu</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1/11/2024</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E9F43A68-665B-F88A-FD32-058972D3389A}"/>
              </a:ext>
            </a:extLst>
          </p:cNvPr>
          <p:cNvSpPr>
            <a:spLocks noGrp="1"/>
          </p:cNvSpPr>
          <p:nvPr>
            <p:ph type="ctrTitle"/>
          </p:nvPr>
        </p:nvSpPr>
        <p:spPr/>
        <p:txBody>
          <a:bodyPr/>
          <a:lstStyle/>
          <a:p>
            <a:r>
              <a:rPr lang="lv-LV" dirty="0"/>
              <a:t>Kurzemes plānošanas reģiona </a:t>
            </a:r>
            <a:br>
              <a:rPr lang="lv-LV" dirty="0"/>
            </a:br>
            <a:r>
              <a:rPr lang="lv-LV" dirty="0"/>
              <a:t>Attīstības padomes sēde</a:t>
            </a:r>
          </a:p>
        </p:txBody>
      </p:sp>
      <p:sp>
        <p:nvSpPr>
          <p:cNvPr id="3" name="Apakšvirsraksts 2">
            <a:extLst>
              <a:ext uri="{FF2B5EF4-FFF2-40B4-BE49-F238E27FC236}">
                <a16:creationId xmlns:a16="http://schemas.microsoft.com/office/drawing/2014/main" id="{EF42A0A8-82F0-BB35-7E49-11C060C3AF84}"/>
              </a:ext>
            </a:extLst>
          </p:cNvPr>
          <p:cNvSpPr>
            <a:spLocks noGrp="1"/>
          </p:cNvSpPr>
          <p:nvPr>
            <p:ph type="subTitle" idx="1"/>
          </p:nvPr>
        </p:nvSpPr>
        <p:spPr/>
        <p:txBody>
          <a:bodyPr/>
          <a:lstStyle/>
          <a:p>
            <a:r>
              <a:rPr lang="lv-LV" dirty="0"/>
              <a:t>Kuldīga, 12.01.2024.</a:t>
            </a:r>
          </a:p>
        </p:txBody>
      </p:sp>
      <p:sp>
        <p:nvSpPr>
          <p:cNvPr id="4" name="TextBox 3">
            <a:extLst>
              <a:ext uri="{FF2B5EF4-FFF2-40B4-BE49-F238E27FC236}">
                <a16:creationId xmlns:a16="http://schemas.microsoft.com/office/drawing/2014/main" id="{8D1E2E91-5C5C-D5EE-0B2C-A81EEE83E434}"/>
              </a:ext>
            </a:extLst>
          </p:cNvPr>
          <p:cNvSpPr txBox="1"/>
          <p:nvPr/>
        </p:nvSpPr>
        <p:spPr>
          <a:xfrm>
            <a:off x="5886996" y="4356779"/>
            <a:ext cx="5364480" cy="954107"/>
          </a:xfrm>
          <a:prstGeom prst="rect">
            <a:avLst/>
          </a:prstGeom>
          <a:noFill/>
        </p:spPr>
        <p:txBody>
          <a:bodyPr wrap="square" rtlCol="0">
            <a:spAutoFit/>
          </a:bodyPr>
          <a:lstStyle/>
          <a:p>
            <a:r>
              <a:rPr lang="lv-LV" sz="1400" dirty="0">
                <a:solidFill>
                  <a:schemeClr val="accent1">
                    <a:lumMod val="50000"/>
                  </a:schemeClr>
                </a:solidFill>
              </a:rPr>
              <a:t>Sagatavoja: </a:t>
            </a:r>
          </a:p>
          <a:p>
            <a:r>
              <a:rPr lang="lv-LV" sz="1400" dirty="0">
                <a:solidFill>
                  <a:schemeClr val="accent1">
                    <a:lumMod val="50000"/>
                  </a:schemeClr>
                </a:solidFill>
              </a:rPr>
              <a:t>Inguna Tomsone, KPR telpiskās attīstības plānotāja</a:t>
            </a:r>
          </a:p>
          <a:p>
            <a:r>
              <a:rPr lang="lv-LV" sz="1400" dirty="0">
                <a:solidFill>
                  <a:schemeClr val="accent1">
                    <a:lumMod val="50000"/>
                  </a:schemeClr>
                </a:solidFill>
              </a:rPr>
              <a:t>Iveta Blaua, projektu vadītāja – eksperte plānošanas un 				reģionālās attīstības jautājumos</a:t>
            </a:r>
          </a:p>
        </p:txBody>
      </p:sp>
    </p:spTree>
    <p:extLst>
      <p:ext uri="{BB962C8B-B14F-4D97-AF65-F5344CB8AC3E}">
        <p14:creationId xmlns:p14="http://schemas.microsoft.com/office/powerpoint/2010/main" val="3952206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7D03F84-9763-E442-E124-4F5E6B6D71E7}"/>
              </a:ext>
            </a:extLst>
          </p:cNvPr>
          <p:cNvSpPr>
            <a:spLocks noGrp="1"/>
          </p:cNvSpPr>
          <p:nvPr>
            <p:ph type="title"/>
          </p:nvPr>
        </p:nvSpPr>
        <p:spPr/>
        <p:txBody>
          <a:bodyPr>
            <a:noAutofit/>
          </a:bodyPr>
          <a:lstStyle/>
          <a:p>
            <a:r>
              <a:rPr lang="lv-LV" sz="2000" dirty="0"/>
              <a:t>SAM 5.1.1. </a:t>
            </a:r>
            <a:br>
              <a:rPr lang="lv-LV" sz="2000" dirty="0"/>
            </a:br>
            <a:r>
              <a:rPr lang="lv-LV" sz="2000" dirty="0"/>
              <a:t>“Vietējās teritorijas integrētās sociālās, ekonomiskās un vides attīstības un kultūras mantojuma, tūrisma un drošības veicināšana pilsētu funkcionālajās teritorijās” pasākums </a:t>
            </a:r>
            <a:br>
              <a:rPr lang="lv-LV" sz="2000" dirty="0"/>
            </a:br>
            <a:r>
              <a:rPr lang="lv-LV" sz="2000" dirty="0"/>
              <a:t>5.1.1.4. “Viedās pašvaldības”</a:t>
            </a:r>
          </a:p>
        </p:txBody>
      </p:sp>
      <p:sp>
        <p:nvSpPr>
          <p:cNvPr id="3" name="Satura vietturis 2">
            <a:extLst>
              <a:ext uri="{FF2B5EF4-FFF2-40B4-BE49-F238E27FC236}">
                <a16:creationId xmlns:a16="http://schemas.microsoft.com/office/drawing/2014/main" id="{F6CBDAE6-6525-396C-0110-25A7C388F21D}"/>
              </a:ext>
            </a:extLst>
          </p:cNvPr>
          <p:cNvSpPr>
            <a:spLocks noGrp="1"/>
          </p:cNvSpPr>
          <p:nvPr>
            <p:ph idx="1"/>
          </p:nvPr>
        </p:nvSpPr>
        <p:spPr>
          <a:xfrm>
            <a:off x="4676504" y="853440"/>
            <a:ext cx="7332616" cy="5950434"/>
          </a:xfrm>
        </p:spPr>
        <p:txBody>
          <a:bodyPr>
            <a:normAutofit/>
          </a:bodyPr>
          <a:lstStyle/>
          <a:p>
            <a:pPr marL="0" indent="0">
              <a:buNone/>
            </a:pPr>
            <a:r>
              <a:rPr lang="lv-LV" dirty="0">
                <a:solidFill>
                  <a:schemeClr val="tx1">
                    <a:lumMod val="50000"/>
                    <a:lumOff val="50000"/>
                  </a:schemeClr>
                </a:solidFill>
              </a:rPr>
              <a:t>Finansējums: </a:t>
            </a:r>
          </a:p>
          <a:p>
            <a:r>
              <a:rPr lang="lv-LV" dirty="0"/>
              <a:t>3 654 000 </a:t>
            </a:r>
            <a:r>
              <a:rPr lang="lv-LV" dirty="0" err="1"/>
              <a:t>euro</a:t>
            </a:r>
            <a:r>
              <a:rPr lang="lv-LV" dirty="0"/>
              <a:t> ir projekta kopējā maksimālā summa (KPR)</a:t>
            </a:r>
          </a:p>
          <a:p>
            <a:r>
              <a:rPr lang="lv-LV" dirty="0"/>
              <a:t>3 105 900 </a:t>
            </a:r>
            <a:r>
              <a:rPr lang="lv-LV" dirty="0" err="1"/>
              <a:t>euro</a:t>
            </a:r>
            <a:r>
              <a:rPr lang="lv-LV" dirty="0"/>
              <a:t> no ERAF (85%)</a:t>
            </a:r>
          </a:p>
          <a:p>
            <a:r>
              <a:rPr lang="lv-LV" dirty="0"/>
              <a:t>548 100 </a:t>
            </a:r>
            <a:r>
              <a:rPr lang="lv-LV" dirty="0" err="1"/>
              <a:t>euro</a:t>
            </a:r>
            <a:r>
              <a:rPr lang="lv-LV" dirty="0"/>
              <a:t> no pašvaldībām – projekta realizētājam no sava budžeta (15%)</a:t>
            </a:r>
          </a:p>
          <a:p>
            <a:pPr marL="0" indent="0">
              <a:buNone/>
            </a:pPr>
            <a:r>
              <a:rPr lang="lv-LV" dirty="0">
                <a:solidFill>
                  <a:schemeClr val="tx1">
                    <a:lumMod val="50000"/>
                    <a:lumOff val="50000"/>
                  </a:schemeClr>
                </a:solidFill>
              </a:rPr>
              <a:t>Nacionālie sasniedzamie rādītāji: </a:t>
            </a:r>
            <a:endParaRPr lang="lv-LV" dirty="0"/>
          </a:p>
          <a:p>
            <a:r>
              <a:rPr lang="lv-LV" dirty="0"/>
              <a:t>Attīstīti vismaz pieci viedi risinājumi pašvaldību autonomo funkciju īstenošanā un pašvaldību pakalpojumu nodrošināšanā (katrā plānošanas reģionā vismaz viens viedais risinājums)</a:t>
            </a:r>
          </a:p>
          <a:p>
            <a:r>
              <a:rPr lang="lv-LV" dirty="0"/>
              <a:t>Par vismaz 10 procentiem samazinātas pakalpojuma izmaksas uz vienu klientu (</a:t>
            </a:r>
            <a:r>
              <a:rPr lang="lv-LV" dirty="0" err="1"/>
              <a:t>euro</a:t>
            </a:r>
            <a:r>
              <a:rPr lang="lv-LV" dirty="0"/>
              <a:t>), vai enerģijas patēriņš (megavatstundās), vai laika patēriņš (stundās)</a:t>
            </a:r>
          </a:p>
          <a:p>
            <a:r>
              <a:rPr lang="lv-LV" dirty="0"/>
              <a:t>Projekts jārealizē līdz 31.12.2029.</a:t>
            </a:r>
          </a:p>
        </p:txBody>
      </p:sp>
      <p:sp>
        <p:nvSpPr>
          <p:cNvPr id="4" name="TextBox 3">
            <a:extLst>
              <a:ext uri="{FF2B5EF4-FFF2-40B4-BE49-F238E27FC236}">
                <a16:creationId xmlns:a16="http://schemas.microsoft.com/office/drawing/2014/main" id="{1B6077E2-BF3B-DCB9-61E5-F7A9D8FAEBD3}"/>
              </a:ext>
            </a:extLst>
          </p:cNvPr>
          <p:cNvSpPr txBox="1"/>
          <p:nvPr/>
        </p:nvSpPr>
        <p:spPr>
          <a:xfrm>
            <a:off x="801545" y="1663338"/>
            <a:ext cx="3498979"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prstClr val="black"/>
                </a:solidFill>
                <a:effectLst/>
                <a:uLnTx/>
                <a:uFillTx/>
                <a:latin typeface="Rockwell" panose="02060603020205020403"/>
                <a:ea typeface="+mn-ea"/>
                <a:cs typeface="+mn-cs"/>
              </a:rPr>
              <a:t>ES kohēzijas politikas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lv-LV" sz="1600" b="0" i="0" u="none" strike="noStrike" kern="1200" cap="none" spc="0" normalizeH="0" baseline="0" noProof="0" dirty="0">
                <a:ln>
                  <a:noFill/>
                </a:ln>
                <a:solidFill>
                  <a:prstClr val="black"/>
                </a:solidFill>
                <a:effectLst/>
                <a:uLnTx/>
                <a:uFillTx/>
                <a:latin typeface="Rockwell" panose="02060603020205020403"/>
                <a:ea typeface="+mn-ea"/>
                <a:cs typeface="+mn-cs"/>
              </a:rPr>
              <a:t>programma 2021.-2027.gadam</a:t>
            </a:r>
          </a:p>
        </p:txBody>
      </p:sp>
      <p:sp>
        <p:nvSpPr>
          <p:cNvPr id="5" name="TextBox 4">
            <a:extLst>
              <a:ext uri="{FF2B5EF4-FFF2-40B4-BE49-F238E27FC236}">
                <a16:creationId xmlns:a16="http://schemas.microsoft.com/office/drawing/2014/main" id="{EC721ECE-AE14-A3EA-1D96-B4E5931A266D}"/>
              </a:ext>
            </a:extLst>
          </p:cNvPr>
          <p:cNvSpPr txBox="1"/>
          <p:nvPr/>
        </p:nvSpPr>
        <p:spPr>
          <a:xfrm>
            <a:off x="2081349" y="158925"/>
            <a:ext cx="8704216" cy="523220"/>
          </a:xfrm>
          <a:prstGeom prst="rect">
            <a:avLst/>
          </a:prstGeom>
          <a:noFill/>
        </p:spPr>
        <p:txBody>
          <a:bodyPr wrap="square" rtlCol="0">
            <a:spAutoFit/>
          </a:bodyPr>
          <a:lstStyle/>
          <a:p>
            <a:r>
              <a:rPr lang="lv-LV" sz="2800" dirty="0"/>
              <a:t>Viedo pašvaldību projekts Kurzemes reģionā</a:t>
            </a:r>
          </a:p>
        </p:txBody>
      </p:sp>
      <p:sp>
        <p:nvSpPr>
          <p:cNvPr id="6" name="TextBox 5">
            <a:extLst>
              <a:ext uri="{FF2B5EF4-FFF2-40B4-BE49-F238E27FC236}">
                <a16:creationId xmlns:a16="http://schemas.microsoft.com/office/drawing/2014/main" id="{670382A5-FB13-F613-A709-69F9CBB742F0}"/>
              </a:ext>
            </a:extLst>
          </p:cNvPr>
          <p:cNvSpPr txBox="1"/>
          <p:nvPr/>
        </p:nvSpPr>
        <p:spPr>
          <a:xfrm>
            <a:off x="1171992" y="5194662"/>
            <a:ext cx="2758084" cy="584775"/>
          </a:xfrm>
          <a:prstGeom prst="rect">
            <a:avLst/>
          </a:prstGeom>
          <a:noFill/>
        </p:spPr>
        <p:txBody>
          <a:bodyPr wrap="square" rtlCol="0">
            <a:spAutoFit/>
          </a:bodyPr>
          <a:lstStyle/>
          <a:p>
            <a:pPr algn="ctr"/>
            <a:r>
              <a:rPr lang="lv-LV" sz="1600" dirty="0">
                <a:solidFill>
                  <a:schemeClr val="tx1">
                    <a:lumMod val="50000"/>
                    <a:lumOff val="50000"/>
                  </a:schemeClr>
                </a:solidFill>
              </a:rPr>
              <a:t>(MK 2023.gada 27.jūnija noteikumi Nr.350)</a:t>
            </a:r>
          </a:p>
        </p:txBody>
      </p:sp>
    </p:spTree>
    <p:extLst>
      <p:ext uri="{BB962C8B-B14F-4D97-AF65-F5344CB8AC3E}">
        <p14:creationId xmlns:p14="http://schemas.microsoft.com/office/powerpoint/2010/main" val="1627571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259EE2F-5728-C11B-9A28-DB649BDD5E28}"/>
              </a:ext>
            </a:extLst>
          </p:cNvPr>
          <p:cNvSpPr>
            <a:spLocks noGrp="1"/>
          </p:cNvSpPr>
          <p:nvPr>
            <p:ph type="title"/>
          </p:nvPr>
        </p:nvSpPr>
        <p:spPr/>
        <p:txBody>
          <a:bodyPr>
            <a:noAutofit/>
          </a:bodyPr>
          <a:lstStyle/>
          <a:p>
            <a:pPr>
              <a:lnSpc>
                <a:spcPct val="150000"/>
              </a:lnSpc>
            </a:pPr>
            <a:r>
              <a:rPr lang="lv-LV" sz="2600" kern="100" dirty="0">
                <a:latin typeface="Calibri" panose="020F0502020204030204" pitchFamily="34" charset="0"/>
                <a:cs typeface="Times New Roman" panose="02020603050405020304" pitchFamily="18" charset="0"/>
              </a:rPr>
              <a:t>Kurzemes pašvaldību projekta idejas</a:t>
            </a:r>
            <a:endParaRPr lang="lv-LV" sz="2600" dirty="0"/>
          </a:p>
        </p:txBody>
      </p:sp>
      <p:sp>
        <p:nvSpPr>
          <p:cNvPr id="3" name="Satura vietturis 2">
            <a:extLst>
              <a:ext uri="{FF2B5EF4-FFF2-40B4-BE49-F238E27FC236}">
                <a16:creationId xmlns:a16="http://schemas.microsoft.com/office/drawing/2014/main" id="{D9A91068-F031-CEEB-64EF-08E35171C0C2}"/>
              </a:ext>
            </a:extLst>
          </p:cNvPr>
          <p:cNvSpPr>
            <a:spLocks noGrp="1"/>
          </p:cNvSpPr>
          <p:nvPr>
            <p:ph idx="1"/>
          </p:nvPr>
        </p:nvSpPr>
        <p:spPr>
          <a:xfrm>
            <a:off x="4772297" y="936168"/>
            <a:ext cx="6628023" cy="5638802"/>
          </a:xfrm>
        </p:spPr>
        <p:txBody>
          <a:bodyPr>
            <a:normAutofit/>
          </a:bodyPr>
          <a:lstStyle/>
          <a:p>
            <a:pPr marL="0" indent="0" algn="just">
              <a:buNone/>
            </a:pPr>
            <a:r>
              <a:rPr lang="lv-LV" sz="2200" dirty="0">
                <a:latin typeface="Calibri" panose="020F0502020204030204" pitchFamily="34" charset="0"/>
                <a:ea typeface="Calibri" panose="020F0502020204030204" pitchFamily="34" charset="0"/>
                <a:cs typeface="Times New Roman" panose="02020603050405020304" pitchFamily="18" charset="0"/>
              </a:rPr>
              <a:t>Tika izskatītas vairākas idejas, visas pašvaldības vienojās strādāt pie projekta idejas ar nosaukumu </a:t>
            </a:r>
            <a:r>
              <a:rPr lang="lv-LV" sz="2200" b="1" dirty="0">
                <a:latin typeface="Calibri" panose="020F0502020204030204" pitchFamily="34" charset="0"/>
                <a:ea typeface="Calibri" panose="020F0502020204030204" pitchFamily="34" charset="0"/>
                <a:cs typeface="Times New Roman" panose="02020603050405020304" pitchFamily="18" charset="0"/>
              </a:rPr>
              <a:t>«Pašvaldību digitālais dvīnis»</a:t>
            </a:r>
            <a:endParaRPr lang="lv-LV" sz="22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lv-LV" sz="2200" dirty="0">
                <a:effectLst/>
                <a:latin typeface="Calibri" panose="020F0502020204030204" pitchFamily="34" charset="0"/>
                <a:ea typeface="Calibri" panose="020F0502020204030204" pitchFamily="34" charset="0"/>
                <a:cs typeface="Times New Roman" panose="02020603050405020304" pitchFamily="18" charset="0"/>
              </a:rPr>
              <a:t>Projektā paredzēts:</a:t>
            </a:r>
          </a:p>
          <a:p>
            <a:pPr algn="just"/>
            <a:r>
              <a:rPr lang="lv-LV" sz="2200" dirty="0">
                <a:latin typeface="Calibri" panose="020F0502020204030204" pitchFamily="34" charset="0"/>
                <a:ea typeface="Calibri" panose="020F0502020204030204" pitchFamily="34" charset="0"/>
                <a:cs typeface="Times New Roman" panose="02020603050405020304" pitchFamily="18" charset="0"/>
              </a:rPr>
              <a:t>Izveidot pašvaldībām vienotu datu uzkrāšanas un apstrādes platformu</a:t>
            </a:r>
          </a:p>
          <a:p>
            <a:pPr algn="just"/>
            <a:r>
              <a:rPr lang="lv-LV" sz="2200" dirty="0">
                <a:latin typeface="Calibri" panose="020F0502020204030204" pitchFamily="34" charset="0"/>
                <a:ea typeface="Calibri" panose="020F0502020204030204" pitchFamily="34" charset="0"/>
                <a:cs typeface="Times New Roman" panose="02020603050405020304" pitchFamily="18" charset="0"/>
              </a:rPr>
              <a:t>Iegādāties un uzstādīt datu ievākšanas sensorus un datu pārraides aprīkojumu</a:t>
            </a:r>
          </a:p>
          <a:p>
            <a:pPr algn="just"/>
            <a:r>
              <a:rPr lang="lv-LV" sz="2200" dirty="0">
                <a:latin typeface="Calibri" panose="020F0502020204030204" pitchFamily="34" charset="0"/>
                <a:ea typeface="Calibri" panose="020F0502020204030204" pitchFamily="34" charset="0"/>
                <a:cs typeface="Times New Roman" panose="02020603050405020304" pitchFamily="18" charset="0"/>
              </a:rPr>
              <a:t>Iegādāties datu noliktavu un tās pārvaldības sistēmu, kā arī informācijas apstrādes un analīzes rīku</a:t>
            </a:r>
          </a:p>
          <a:p>
            <a:pPr algn="just"/>
            <a:r>
              <a:rPr lang="lv-LV" sz="2200" dirty="0">
                <a:latin typeface="Calibri" panose="020F0502020204030204" pitchFamily="34" charset="0"/>
                <a:ea typeface="Calibri" panose="020F0502020204030204" pitchFamily="34" charset="0"/>
                <a:cs typeface="Times New Roman" panose="02020603050405020304" pitchFamily="18" charset="0"/>
              </a:rPr>
              <a:t>Publicitātes un informācijas izplatīšanas pasākumi, atbilstoši MK not.</a:t>
            </a:r>
          </a:p>
          <a:p>
            <a:pPr algn="just"/>
            <a:endParaRPr lang="lv-LV" sz="2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412E8931-96D5-E48F-A635-CFB2AAC8818E}"/>
              </a:ext>
            </a:extLst>
          </p:cNvPr>
          <p:cNvSpPr txBox="1"/>
          <p:nvPr/>
        </p:nvSpPr>
        <p:spPr>
          <a:xfrm>
            <a:off x="4772297" y="214410"/>
            <a:ext cx="5719666" cy="523220"/>
          </a:xfrm>
          <a:prstGeom prst="rect">
            <a:avLst/>
          </a:prstGeom>
          <a:noFill/>
        </p:spPr>
        <p:txBody>
          <a:bodyPr wrap="square" rtlCol="0">
            <a:spAutoFit/>
          </a:bodyPr>
          <a:lstStyle/>
          <a:p>
            <a:r>
              <a:rPr lang="lv-LV" sz="2800" b="1" kern="100" dirty="0">
                <a:latin typeface="Calibri" panose="020F0502020204030204" pitchFamily="34" charset="0"/>
                <a:cs typeface="Times New Roman" panose="02020603050405020304" pitchFamily="18" charset="0"/>
              </a:rPr>
              <a:t>Kurzemes pašvaldību projekta idejas</a:t>
            </a:r>
            <a:endParaRPr lang="lv-LV" sz="2800" b="1" dirty="0"/>
          </a:p>
        </p:txBody>
      </p:sp>
      <p:sp>
        <p:nvSpPr>
          <p:cNvPr id="5" name="Satura vietturis 2">
            <a:extLst>
              <a:ext uri="{FF2B5EF4-FFF2-40B4-BE49-F238E27FC236}">
                <a16:creationId xmlns:a16="http://schemas.microsoft.com/office/drawing/2014/main" id="{621787E4-0F5C-1F5E-0C13-C15FDF5CC05C}"/>
              </a:ext>
            </a:extLst>
          </p:cNvPr>
          <p:cNvSpPr txBox="1">
            <a:spLocks/>
          </p:cNvSpPr>
          <p:nvPr/>
        </p:nvSpPr>
        <p:spPr>
          <a:xfrm>
            <a:off x="324123" y="936168"/>
            <a:ext cx="4162152" cy="5150308"/>
          </a:xfrm>
          <a:prstGeom prst="rect">
            <a:avLst/>
          </a:prstGeom>
          <a:solidFill>
            <a:schemeClr val="accent1"/>
          </a:solidFill>
        </p:spPr>
        <p:txBody>
          <a:bodyPr vert="horz" lIns="91440" tIns="45720" rIns="91440" bIns="45720" rtlCol="0" anchor="ctr">
            <a:normAutofit fontScale="92500"/>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a:lstStyle>
          <a:p>
            <a:pPr marL="0" indent="0" algn="just">
              <a:buFont typeface="Wingdings" panose="05000000000000000000" pitchFamily="2" charset="2"/>
              <a:buNone/>
            </a:pPr>
            <a:r>
              <a:rPr lang="lv-LV" sz="2200" b="1" dirty="0">
                <a:latin typeface="Calibri" panose="020F0502020204030204" pitchFamily="34" charset="0"/>
                <a:ea typeface="Calibri" panose="020F0502020204030204" pitchFamily="34" charset="0"/>
                <a:cs typeface="Times New Roman" panose="02020603050405020304" pitchFamily="18" charset="0"/>
              </a:rPr>
              <a:t>Atbalstāmās darbības:</a:t>
            </a:r>
          </a:p>
          <a:p>
            <a:pPr algn="just">
              <a:buFont typeface="Wingdings" panose="05000000000000000000" pitchFamily="2" charset="2"/>
              <a:buChar char="ü"/>
            </a:pPr>
            <a:r>
              <a:rPr lang="lv-LV" sz="2200" dirty="0">
                <a:latin typeface="Calibri" panose="020F0502020204030204" pitchFamily="34" charset="0"/>
                <a:ea typeface="Calibri" panose="020F0502020204030204" pitchFamily="34" charset="0"/>
                <a:cs typeface="Times New Roman" panose="02020603050405020304" pitchFamily="18" charset="0"/>
              </a:rPr>
              <a:t>a) </a:t>
            </a:r>
            <a:r>
              <a:rPr lang="lv-LV" sz="2200" b="1" dirty="0">
                <a:latin typeface="Calibri" panose="020F0502020204030204" pitchFamily="34" charset="0"/>
                <a:ea typeface="Calibri" panose="020F0502020204030204" pitchFamily="34" charset="0"/>
                <a:cs typeface="Times New Roman" panose="02020603050405020304" pitchFamily="18" charset="0"/>
              </a:rPr>
              <a:t>Viedā risinājuma attīstīšana </a:t>
            </a:r>
            <a:r>
              <a:rPr lang="lv-LV" sz="2200" dirty="0">
                <a:latin typeface="Calibri" panose="020F0502020204030204" pitchFamily="34" charset="0"/>
                <a:ea typeface="Calibri" panose="020F0502020204030204" pitchFamily="34" charset="0"/>
                <a:cs typeface="Times New Roman" panose="02020603050405020304" pitchFamily="18" charset="0"/>
              </a:rPr>
              <a:t>un ieviešana pašvaldības autonomo funkciju un no tām izrietošo pārvaldes uzdevumu izpildē</a:t>
            </a:r>
          </a:p>
          <a:p>
            <a:pPr algn="just">
              <a:buFont typeface="Wingdings" panose="05000000000000000000" pitchFamily="2" charset="2"/>
              <a:buChar char="ü"/>
            </a:pPr>
            <a:r>
              <a:rPr lang="lv-LV" sz="2200" dirty="0">
                <a:latin typeface="Calibri" panose="020F0502020204030204" pitchFamily="34" charset="0"/>
                <a:ea typeface="Calibri" panose="020F0502020204030204" pitchFamily="34" charset="0"/>
                <a:cs typeface="Times New Roman" panose="02020603050405020304" pitchFamily="18" charset="0"/>
              </a:rPr>
              <a:t>b) viedā risinājuma ieviešanai nepieciešamās </a:t>
            </a:r>
            <a:r>
              <a:rPr lang="lv-LV" sz="2200" b="1" dirty="0">
                <a:latin typeface="Calibri" panose="020F0502020204030204" pitchFamily="34" charset="0"/>
                <a:ea typeface="Calibri" panose="020F0502020204030204" pitchFamily="34" charset="0"/>
                <a:cs typeface="Times New Roman" panose="02020603050405020304" pitchFamily="18" charset="0"/>
              </a:rPr>
              <a:t>infrastruktūras</a:t>
            </a:r>
            <a:r>
              <a:rPr lang="lv-LV" sz="2200" dirty="0">
                <a:latin typeface="Calibri" panose="020F0502020204030204" pitchFamily="34" charset="0"/>
                <a:ea typeface="Calibri" panose="020F0502020204030204" pitchFamily="34" charset="0"/>
                <a:cs typeface="Times New Roman" panose="02020603050405020304" pitchFamily="18" charset="0"/>
              </a:rPr>
              <a:t> </a:t>
            </a:r>
            <a:r>
              <a:rPr lang="lv-LV" sz="2200" b="1" dirty="0">
                <a:latin typeface="Calibri" panose="020F0502020204030204" pitchFamily="34" charset="0"/>
                <a:ea typeface="Calibri" panose="020F0502020204030204" pitchFamily="34" charset="0"/>
                <a:cs typeface="Times New Roman" panose="02020603050405020304" pitchFamily="18" charset="0"/>
              </a:rPr>
              <a:t>attīstīšana</a:t>
            </a:r>
          </a:p>
          <a:p>
            <a:pPr algn="just">
              <a:buFont typeface="Wingdings" panose="05000000000000000000" pitchFamily="2" charset="2"/>
              <a:buChar char="ü"/>
            </a:pPr>
            <a:r>
              <a:rPr lang="lv-LV" sz="2200" dirty="0">
                <a:latin typeface="Calibri" panose="020F0502020204030204" pitchFamily="34" charset="0"/>
                <a:ea typeface="Calibri" panose="020F0502020204030204" pitchFamily="34" charset="0"/>
                <a:cs typeface="Times New Roman" panose="02020603050405020304" pitchFamily="18" charset="0"/>
              </a:rPr>
              <a:t>c) publicitātes pasākumi par projekta īstenošanu</a:t>
            </a:r>
          </a:p>
          <a:p>
            <a:pPr algn="just">
              <a:buFont typeface="Wingdings" panose="05000000000000000000" pitchFamily="2" charset="2"/>
              <a:buChar char="ü"/>
            </a:pPr>
            <a:r>
              <a:rPr lang="lv-LV" sz="2200" dirty="0">
                <a:latin typeface="Calibri" panose="020F0502020204030204" pitchFamily="34" charset="0"/>
                <a:ea typeface="Calibri" panose="020F0502020204030204" pitchFamily="34" charset="0"/>
                <a:cs typeface="Times New Roman" panose="02020603050405020304" pitchFamily="18" charset="0"/>
              </a:rPr>
              <a:t>d) projekta vadības nodrošināšana </a:t>
            </a:r>
          </a:p>
          <a:p>
            <a:pPr algn="just"/>
            <a:endParaRPr lang="lv-LV" sz="2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6491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259EE2F-5728-C11B-9A28-DB649BDD5E28}"/>
              </a:ext>
            </a:extLst>
          </p:cNvPr>
          <p:cNvSpPr>
            <a:spLocks noGrp="1"/>
          </p:cNvSpPr>
          <p:nvPr>
            <p:ph type="title"/>
          </p:nvPr>
        </p:nvSpPr>
        <p:spPr/>
        <p:txBody>
          <a:bodyPr>
            <a:noAutofit/>
          </a:bodyPr>
          <a:lstStyle/>
          <a:p>
            <a:pPr>
              <a:lnSpc>
                <a:spcPct val="150000"/>
              </a:lnSpc>
            </a:pPr>
            <a:r>
              <a:rPr lang="lv-LV" sz="2600" kern="100" dirty="0">
                <a:latin typeface="Calibri" panose="020F0502020204030204" pitchFamily="34" charset="0"/>
                <a:cs typeface="Times New Roman" panose="02020603050405020304" pitchFamily="18" charset="0"/>
              </a:rPr>
              <a:t>Idejas 10% samazinājumam</a:t>
            </a:r>
            <a:endParaRPr lang="lv-LV" sz="2600" dirty="0"/>
          </a:p>
        </p:txBody>
      </p:sp>
      <p:sp>
        <p:nvSpPr>
          <p:cNvPr id="3" name="Satura vietturis 2">
            <a:extLst>
              <a:ext uri="{FF2B5EF4-FFF2-40B4-BE49-F238E27FC236}">
                <a16:creationId xmlns:a16="http://schemas.microsoft.com/office/drawing/2014/main" id="{D9A91068-F031-CEEB-64EF-08E35171C0C2}"/>
              </a:ext>
            </a:extLst>
          </p:cNvPr>
          <p:cNvSpPr>
            <a:spLocks noGrp="1"/>
          </p:cNvSpPr>
          <p:nvPr>
            <p:ph idx="1"/>
          </p:nvPr>
        </p:nvSpPr>
        <p:spPr>
          <a:xfrm>
            <a:off x="4772297" y="803185"/>
            <a:ext cx="6628023" cy="5771785"/>
          </a:xfrm>
        </p:spPr>
        <p:txBody>
          <a:bodyPr>
            <a:normAutofit fontScale="92500" lnSpcReduction="20000"/>
          </a:bodyPr>
          <a:lstStyle/>
          <a:p>
            <a:pPr marL="0" indent="0" algn="just">
              <a:buNone/>
            </a:pPr>
            <a:r>
              <a:rPr lang="lv-LV" sz="2200" dirty="0">
                <a:effectLst/>
                <a:latin typeface="Calibri" panose="020F0502020204030204" pitchFamily="34" charset="0"/>
                <a:ea typeface="Calibri" panose="020F0502020204030204" pitchFamily="34" charset="0"/>
                <a:cs typeface="Times New Roman" panose="02020603050405020304" pitchFamily="18" charset="0"/>
              </a:rPr>
              <a:t>Kā par vismaz 10% samazināt pakalpojuma izmaksas uz vienu klientu (</a:t>
            </a:r>
            <a:r>
              <a:rPr lang="lv-LV" sz="2200" dirty="0" err="1">
                <a:effectLst/>
                <a:latin typeface="Calibri" panose="020F0502020204030204" pitchFamily="34" charset="0"/>
                <a:ea typeface="Calibri" panose="020F0502020204030204" pitchFamily="34" charset="0"/>
                <a:cs typeface="Times New Roman" panose="02020603050405020304" pitchFamily="18" charset="0"/>
              </a:rPr>
              <a:t>euro</a:t>
            </a:r>
            <a:r>
              <a:rPr lang="lv-LV" sz="2200" dirty="0">
                <a:effectLst/>
                <a:latin typeface="Calibri" panose="020F0502020204030204" pitchFamily="34" charset="0"/>
                <a:ea typeface="Calibri" panose="020F0502020204030204" pitchFamily="34" charset="0"/>
                <a:cs typeface="Times New Roman" panose="02020603050405020304" pitchFamily="18" charset="0"/>
              </a:rPr>
              <a:t>) vai enerģijas patēriņu (megavatstundās) vai laika patēriņu (stund</a:t>
            </a:r>
            <a:r>
              <a:rPr lang="lv-LV" sz="2200" dirty="0">
                <a:latin typeface="Calibri" panose="020F0502020204030204" pitchFamily="34" charset="0"/>
                <a:ea typeface="Calibri" panose="020F0502020204030204" pitchFamily="34" charset="0"/>
                <a:cs typeface="Times New Roman" panose="02020603050405020304" pitchFamily="18" charset="0"/>
              </a:rPr>
              <a:t>ās</a:t>
            </a:r>
            <a:r>
              <a:rPr lang="lv-LV" sz="2200" dirty="0">
                <a:effectLst/>
                <a:latin typeface="Calibri" panose="020F0502020204030204" pitchFamily="34" charset="0"/>
                <a:ea typeface="Calibri" panose="020F0502020204030204" pitchFamily="34" charset="0"/>
                <a:cs typeface="Times New Roman" panose="02020603050405020304" pitchFamily="18" charset="0"/>
              </a:rPr>
              <a:t>):</a:t>
            </a:r>
          </a:p>
          <a:p>
            <a:pPr algn="just"/>
            <a:r>
              <a:rPr lang="lv-LV" sz="2200" dirty="0">
                <a:latin typeface="Calibri" panose="020F0502020204030204" pitchFamily="34" charset="0"/>
                <a:ea typeface="Calibri" panose="020F0502020204030204" pitchFamily="34" charset="0"/>
                <a:cs typeface="Times New Roman" panose="02020603050405020304" pitchFamily="18" charset="0"/>
              </a:rPr>
              <a:t>Enerģētika – viedā ēku pārvaldība (uzraugām un samazinām apkuri un ventilāciju, kad tas iespējams);</a:t>
            </a:r>
          </a:p>
          <a:p>
            <a:pPr algn="just"/>
            <a:r>
              <a:rPr lang="lv-LV" sz="2200" dirty="0">
                <a:latin typeface="Calibri" panose="020F0502020204030204" pitchFamily="34" charset="0"/>
                <a:ea typeface="Calibri" panose="020F0502020204030204" pitchFamily="34" charset="0"/>
                <a:cs typeface="Times New Roman" panose="02020603050405020304" pitchFamily="18" charset="0"/>
              </a:rPr>
              <a:t>Balss atpazīšana sanāksmju ierakstu protokolu pusautomātiskai izveidei;</a:t>
            </a:r>
          </a:p>
          <a:p>
            <a:pPr algn="just"/>
            <a:r>
              <a:rPr lang="lv-LV" sz="2200" dirty="0">
                <a:latin typeface="Calibri" panose="020F0502020204030204" pitchFamily="34" charset="0"/>
                <a:ea typeface="Calibri" panose="020F0502020204030204" pitchFamily="34" charset="0"/>
                <a:cs typeface="Times New Roman" panose="02020603050405020304" pitchFamily="18" charset="0"/>
              </a:rPr>
              <a:t>Lidojoši </a:t>
            </a:r>
            <a:r>
              <a:rPr lang="lv-LV" sz="2200" dirty="0" err="1">
                <a:latin typeface="Calibri" panose="020F0502020204030204" pitchFamily="34" charset="0"/>
                <a:ea typeface="Calibri" panose="020F0502020204030204" pitchFamily="34" charset="0"/>
                <a:cs typeface="Times New Roman" panose="02020603050405020304" pitchFamily="18" charset="0"/>
              </a:rPr>
              <a:t>droni</a:t>
            </a:r>
            <a:r>
              <a:rPr lang="lv-LV" sz="2200" dirty="0">
                <a:latin typeface="Calibri" panose="020F0502020204030204" pitchFamily="34" charset="0"/>
                <a:ea typeface="Calibri" panose="020F0502020204030204" pitchFamily="34" charset="0"/>
                <a:cs typeface="Times New Roman" panose="02020603050405020304" pitchFamily="18" charset="0"/>
              </a:rPr>
              <a:t> – aizstājam patruļmašīnas;</a:t>
            </a:r>
          </a:p>
          <a:p>
            <a:pPr algn="just"/>
            <a:r>
              <a:rPr lang="lv-LV" sz="2200" dirty="0">
                <a:latin typeface="Calibri" panose="020F0502020204030204" pitchFamily="34" charset="0"/>
                <a:ea typeface="Calibri" panose="020F0502020204030204" pitchFamily="34" charset="0"/>
                <a:cs typeface="Times New Roman" panose="02020603050405020304" pitchFamily="18" charset="0"/>
              </a:rPr>
              <a:t>Sensori un to datu automātiska apstrāde izveido automātiskus darba uzdevumus komunālajai saimniecībai (piemēram, nedeg lampa, avārija notekūdeņu attīrīšanas stacijā, u.tml.) </a:t>
            </a:r>
          </a:p>
          <a:p>
            <a:pPr algn="just"/>
            <a:r>
              <a:rPr lang="lv-LV" sz="2200" dirty="0">
                <a:latin typeface="Calibri" panose="020F0502020204030204" pitchFamily="34" charset="0"/>
                <a:ea typeface="Calibri" panose="020F0502020204030204" pitchFamily="34" charset="0"/>
                <a:cs typeface="Times New Roman" panose="02020603050405020304" pitchFamily="18" charset="0"/>
              </a:rPr>
              <a:t>Satiksmes uzraudzība, samazinot avāriju skaitu (piemēram, optimizēta ceļu tīrīšana no sniega);</a:t>
            </a:r>
          </a:p>
          <a:p>
            <a:pPr algn="just"/>
            <a:r>
              <a:rPr lang="lv-LV" sz="2200" dirty="0">
                <a:latin typeface="Calibri" panose="020F0502020204030204" pitchFamily="34" charset="0"/>
                <a:ea typeface="Calibri" panose="020F0502020204030204" pitchFamily="34" charset="0"/>
                <a:cs typeface="Times New Roman" panose="02020603050405020304" pitchFamily="18" charset="0"/>
              </a:rPr>
              <a:t>Automātiska plānošanas dokumentu izpildes uzraudzība un kontrole.</a:t>
            </a:r>
          </a:p>
          <a:p>
            <a:pPr algn="just"/>
            <a:endParaRPr lang="lv-LV" sz="2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86464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259EE2F-5728-C11B-9A28-DB649BDD5E28}"/>
              </a:ext>
            </a:extLst>
          </p:cNvPr>
          <p:cNvSpPr>
            <a:spLocks noGrp="1"/>
          </p:cNvSpPr>
          <p:nvPr>
            <p:ph type="title"/>
          </p:nvPr>
        </p:nvSpPr>
        <p:spPr/>
        <p:txBody>
          <a:bodyPr>
            <a:noAutofit/>
          </a:bodyPr>
          <a:lstStyle/>
          <a:p>
            <a:pPr>
              <a:lnSpc>
                <a:spcPct val="150000"/>
              </a:lnSpc>
            </a:pPr>
            <a:r>
              <a:rPr lang="lv-LV" sz="3600" kern="100" dirty="0">
                <a:latin typeface="Calibri" panose="020F0502020204030204" pitchFamily="34" charset="0"/>
                <a:cs typeface="Times New Roman" panose="02020603050405020304" pitchFamily="18" charset="0"/>
              </a:rPr>
              <a:t>Process, termiņi</a:t>
            </a:r>
            <a:endParaRPr lang="lv-LV" sz="3600" dirty="0"/>
          </a:p>
        </p:txBody>
      </p:sp>
      <p:sp>
        <p:nvSpPr>
          <p:cNvPr id="3" name="Satura vietturis 2">
            <a:extLst>
              <a:ext uri="{FF2B5EF4-FFF2-40B4-BE49-F238E27FC236}">
                <a16:creationId xmlns:a16="http://schemas.microsoft.com/office/drawing/2014/main" id="{D9A91068-F031-CEEB-64EF-08E35171C0C2}"/>
              </a:ext>
            </a:extLst>
          </p:cNvPr>
          <p:cNvSpPr>
            <a:spLocks noGrp="1"/>
          </p:cNvSpPr>
          <p:nvPr>
            <p:ph idx="1"/>
          </p:nvPr>
        </p:nvSpPr>
        <p:spPr>
          <a:xfrm>
            <a:off x="4896122" y="643813"/>
            <a:ext cx="6628023" cy="5486400"/>
          </a:xfrm>
        </p:spPr>
        <p:txBody>
          <a:bodyPr>
            <a:normAutofit/>
          </a:bodyPr>
          <a:lstStyle/>
          <a:p>
            <a:pPr algn="just"/>
            <a:r>
              <a:rPr lang="lv-LV" sz="2200" dirty="0">
                <a:latin typeface="Calibri" panose="020F0502020204030204" pitchFamily="34" charset="0"/>
                <a:ea typeface="Calibri" panose="020F0502020204030204" pitchFamily="34" charset="0"/>
                <a:cs typeface="Times New Roman" panose="02020603050405020304" pitchFamily="18" charset="0"/>
              </a:rPr>
              <a:t>Projektu ideju </a:t>
            </a:r>
            <a:r>
              <a:rPr lang="lv-LV" sz="2200" dirty="0" err="1">
                <a:latin typeface="Calibri" panose="020F0502020204030204" pitchFamily="34" charset="0"/>
                <a:ea typeface="Calibri" panose="020F0502020204030204" pitchFamily="34" charset="0"/>
                <a:cs typeface="Times New Roman" panose="02020603050405020304" pitchFamily="18" charset="0"/>
              </a:rPr>
              <a:t>priekšatlase</a:t>
            </a:r>
            <a:r>
              <a:rPr lang="lv-LV" sz="2200" dirty="0">
                <a:latin typeface="Calibri" panose="020F0502020204030204" pitchFamily="34" charset="0"/>
                <a:ea typeface="Calibri" panose="020F0502020204030204" pitchFamily="34" charset="0"/>
                <a:cs typeface="Times New Roman" panose="02020603050405020304" pitchFamily="18" charset="0"/>
              </a:rPr>
              <a:t> (nepieciešamas 3 projektu idejas). Viena ir galvenā un divas rezerves, iekļautas KPR AP un apstiprinātas Attīstības padomes sēdē (</a:t>
            </a:r>
            <a:r>
              <a:rPr lang="lv-LV" sz="2200" b="1" dirty="0">
                <a:latin typeface="Calibri" panose="020F0502020204030204" pitchFamily="34" charset="0"/>
                <a:ea typeface="Calibri" panose="020F0502020204030204" pitchFamily="34" charset="0"/>
                <a:cs typeface="Times New Roman" panose="02020603050405020304" pitchFamily="18" charset="0"/>
              </a:rPr>
              <a:t>līdz</a:t>
            </a:r>
            <a:r>
              <a:rPr lang="lv-LV" sz="2200" dirty="0">
                <a:latin typeface="Calibri" panose="020F0502020204030204" pitchFamily="34" charset="0"/>
                <a:ea typeface="Calibri" panose="020F0502020204030204" pitchFamily="34" charset="0"/>
                <a:cs typeface="Times New Roman" panose="02020603050405020304" pitchFamily="18" charset="0"/>
              </a:rPr>
              <a:t> </a:t>
            </a:r>
            <a:r>
              <a:rPr lang="lv-LV" sz="2200" b="1" dirty="0">
                <a:latin typeface="Calibri" panose="020F0502020204030204" pitchFamily="34" charset="0"/>
                <a:ea typeface="Calibri" panose="020F0502020204030204" pitchFamily="34" charset="0"/>
                <a:cs typeface="Times New Roman" panose="02020603050405020304" pitchFamily="18" charset="0"/>
              </a:rPr>
              <a:t>aprīļa beigām)</a:t>
            </a:r>
            <a:r>
              <a:rPr lang="lv-LV" sz="2200" dirty="0">
                <a:latin typeface="Calibri" panose="020F0502020204030204" pitchFamily="34" charset="0"/>
                <a:ea typeface="Calibri" panose="020F0502020204030204" pitchFamily="34" charset="0"/>
                <a:cs typeface="Times New Roman" panose="02020603050405020304" pitchFamily="18" charset="0"/>
              </a:rPr>
              <a:t>.</a:t>
            </a:r>
          </a:p>
          <a:p>
            <a:pPr algn="just"/>
            <a:r>
              <a:rPr lang="lv-LV" sz="2200" dirty="0">
                <a:latin typeface="Calibri" panose="020F0502020204030204" pitchFamily="34" charset="0"/>
                <a:ea typeface="Calibri" panose="020F0502020204030204" pitchFamily="34" charset="0"/>
                <a:cs typeface="Times New Roman" panose="02020603050405020304" pitchFamily="18" charset="0"/>
              </a:rPr>
              <a:t>Latvijas zinātnes padomes un VARAM pozitīvi atzinumi (rekomendējoši līdz </a:t>
            </a:r>
            <a:r>
              <a:rPr lang="lv-LV" sz="2200" b="1" dirty="0">
                <a:latin typeface="Calibri" panose="020F0502020204030204" pitchFamily="34" charset="0"/>
                <a:ea typeface="Calibri" panose="020F0502020204030204" pitchFamily="34" charset="0"/>
                <a:cs typeface="Times New Roman" panose="02020603050405020304" pitchFamily="18" charset="0"/>
              </a:rPr>
              <a:t>jūnija beigām</a:t>
            </a:r>
            <a:r>
              <a:rPr lang="lv-LV" sz="2200" dirty="0">
                <a:latin typeface="Calibri" panose="020F0502020204030204" pitchFamily="34" charset="0"/>
                <a:ea typeface="Calibri" panose="020F0502020204030204" pitchFamily="34" charset="0"/>
                <a:cs typeface="Times New Roman" panose="02020603050405020304" pitchFamily="18" charset="0"/>
              </a:rPr>
              <a:t>; atzinumu process ~2 mēneši)</a:t>
            </a:r>
          </a:p>
          <a:p>
            <a:pPr algn="just"/>
            <a:r>
              <a:rPr lang="lv-LV" sz="2200" b="1" dirty="0">
                <a:latin typeface="Calibri" panose="020F0502020204030204" pitchFamily="34" charset="0"/>
                <a:ea typeface="Calibri" panose="020F0502020204030204" pitchFamily="34" charset="0"/>
                <a:cs typeface="Times New Roman" panose="02020603050405020304" pitchFamily="18" charset="0"/>
              </a:rPr>
              <a:t>CFLA uzaicina iesniegt </a:t>
            </a:r>
            <a:r>
              <a:rPr lang="lv-LV" sz="2200" dirty="0">
                <a:latin typeface="Calibri" panose="020F0502020204030204" pitchFamily="34" charset="0"/>
                <a:ea typeface="Calibri" panose="020F0502020204030204" pitchFamily="34" charset="0"/>
                <a:cs typeface="Times New Roman" panose="02020603050405020304" pitchFamily="18" charset="0"/>
              </a:rPr>
              <a:t>projektu iesniegumu, saskaņā ar informāciju KPR AP pielikumā (2024.gada otrais pusgads, bet ne vēlāk kā 31.12.2024.).</a:t>
            </a:r>
          </a:p>
          <a:p>
            <a:pPr algn="just"/>
            <a:r>
              <a:rPr lang="lv-LV" sz="2200" dirty="0">
                <a:latin typeface="Calibri" panose="020F0502020204030204" pitchFamily="34" charset="0"/>
                <a:ea typeface="Calibri" panose="020F0502020204030204" pitchFamily="34" charset="0"/>
                <a:cs typeface="Times New Roman" panose="02020603050405020304" pitchFamily="18" charset="0"/>
              </a:rPr>
              <a:t>Projekta </a:t>
            </a:r>
            <a:r>
              <a:rPr lang="lv-LV" sz="2200" b="1" dirty="0">
                <a:latin typeface="Calibri" panose="020F0502020204030204" pitchFamily="34" charset="0"/>
                <a:ea typeface="Calibri" panose="020F0502020204030204" pitchFamily="34" charset="0"/>
                <a:cs typeface="Times New Roman" panose="02020603050405020304" pitchFamily="18" charset="0"/>
              </a:rPr>
              <a:t>vērtēšana</a:t>
            </a:r>
          </a:p>
        </p:txBody>
      </p:sp>
    </p:spTree>
    <p:extLst>
      <p:ext uri="{BB962C8B-B14F-4D97-AF65-F5344CB8AC3E}">
        <p14:creationId xmlns:p14="http://schemas.microsoft.com/office/powerpoint/2010/main" val="2386601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E26174B3-F824-7F5C-443D-6CA875BA7368}"/>
              </a:ext>
            </a:extLst>
          </p:cNvPr>
          <p:cNvSpPr>
            <a:spLocks noGrp="1"/>
          </p:cNvSpPr>
          <p:nvPr>
            <p:ph type="title"/>
          </p:nvPr>
        </p:nvSpPr>
        <p:spPr/>
        <p:txBody>
          <a:bodyPr/>
          <a:lstStyle/>
          <a:p>
            <a:r>
              <a:rPr lang="lv-LV" dirty="0"/>
              <a:t>Paldies!</a:t>
            </a:r>
          </a:p>
        </p:txBody>
      </p:sp>
    </p:spTree>
    <p:extLst>
      <p:ext uri="{BB962C8B-B14F-4D97-AF65-F5344CB8AC3E}">
        <p14:creationId xmlns:p14="http://schemas.microsoft.com/office/powerpoint/2010/main" val="1158393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7D03F84-9763-E442-E124-4F5E6B6D71E7}"/>
              </a:ext>
            </a:extLst>
          </p:cNvPr>
          <p:cNvSpPr>
            <a:spLocks noGrp="1"/>
          </p:cNvSpPr>
          <p:nvPr>
            <p:ph type="title"/>
          </p:nvPr>
        </p:nvSpPr>
        <p:spPr>
          <a:xfrm>
            <a:off x="888631" y="2349925"/>
            <a:ext cx="3561449" cy="2456442"/>
          </a:xfrm>
        </p:spPr>
        <p:txBody>
          <a:bodyPr>
            <a:normAutofit/>
          </a:bodyPr>
          <a:lstStyle/>
          <a:p>
            <a:r>
              <a:rPr lang="lv-LV" sz="2200" dirty="0"/>
              <a:t>SAM 5.1.1.1. pasākums  «Infrastruktūra uzņēmējdarbības atbalstam»</a:t>
            </a:r>
            <a:br>
              <a:rPr lang="lv-LV" sz="2200" dirty="0"/>
            </a:br>
            <a:br>
              <a:rPr lang="lv-LV" sz="2200" dirty="0"/>
            </a:br>
            <a:r>
              <a:rPr lang="lv-LV" sz="2200" dirty="0"/>
              <a:t>1.kārta - IPIA, reģionāla mēroga projekti</a:t>
            </a:r>
          </a:p>
        </p:txBody>
      </p:sp>
      <p:sp>
        <p:nvSpPr>
          <p:cNvPr id="4" name="TextBox 3">
            <a:extLst>
              <a:ext uri="{FF2B5EF4-FFF2-40B4-BE49-F238E27FC236}">
                <a16:creationId xmlns:a16="http://schemas.microsoft.com/office/drawing/2014/main" id="{1B6077E2-BF3B-DCB9-61E5-F7A9D8FAEBD3}"/>
              </a:ext>
            </a:extLst>
          </p:cNvPr>
          <p:cNvSpPr txBox="1"/>
          <p:nvPr/>
        </p:nvSpPr>
        <p:spPr>
          <a:xfrm>
            <a:off x="951101" y="1703594"/>
            <a:ext cx="3498979" cy="523220"/>
          </a:xfrm>
          <a:prstGeom prst="rect">
            <a:avLst/>
          </a:prstGeom>
          <a:noFill/>
        </p:spPr>
        <p:txBody>
          <a:bodyPr wrap="square" rtlCol="0">
            <a:spAutoFit/>
          </a:bodyPr>
          <a:lstStyle/>
          <a:p>
            <a:pPr algn="ctr"/>
            <a:r>
              <a:rPr lang="lv-LV" sz="1400" dirty="0"/>
              <a:t>ES kohēzijas politikas </a:t>
            </a:r>
          </a:p>
          <a:p>
            <a:pPr algn="ctr"/>
            <a:r>
              <a:rPr lang="lv-LV" sz="1400" dirty="0"/>
              <a:t>programma 2021.-2027.gadam</a:t>
            </a:r>
          </a:p>
        </p:txBody>
      </p:sp>
      <p:graphicFrame>
        <p:nvGraphicFramePr>
          <p:cNvPr id="5" name="Tabula 4">
            <a:extLst>
              <a:ext uri="{FF2B5EF4-FFF2-40B4-BE49-F238E27FC236}">
                <a16:creationId xmlns:a16="http://schemas.microsoft.com/office/drawing/2014/main" id="{5707C950-F7F2-F24A-E237-82BC7B871E85}"/>
              </a:ext>
            </a:extLst>
          </p:cNvPr>
          <p:cNvGraphicFramePr>
            <a:graphicFrameLocks noGrp="1"/>
          </p:cNvGraphicFramePr>
          <p:nvPr>
            <p:extLst>
              <p:ext uri="{D42A27DB-BD31-4B8C-83A1-F6EECF244321}">
                <p14:modId xmlns:p14="http://schemas.microsoft.com/office/powerpoint/2010/main" val="2383330860"/>
              </p:ext>
            </p:extLst>
          </p:nvPr>
        </p:nvGraphicFramePr>
        <p:xfrm>
          <a:off x="4979792" y="1080042"/>
          <a:ext cx="6261107" cy="4876337"/>
        </p:xfrm>
        <a:graphic>
          <a:graphicData uri="http://schemas.openxmlformats.org/drawingml/2006/table">
            <a:tbl>
              <a:tblPr firstRow="1" bandRow="1">
                <a:tableStyleId>{69CF1AB2-1976-4502-BF36-3FF5EA218861}</a:tableStyleId>
              </a:tblPr>
              <a:tblGrid>
                <a:gridCol w="2185851">
                  <a:extLst>
                    <a:ext uri="{9D8B030D-6E8A-4147-A177-3AD203B41FA5}">
                      <a16:colId xmlns:a16="http://schemas.microsoft.com/office/drawing/2014/main" val="3491751182"/>
                    </a:ext>
                  </a:extLst>
                </a:gridCol>
                <a:gridCol w="2603863">
                  <a:extLst>
                    <a:ext uri="{9D8B030D-6E8A-4147-A177-3AD203B41FA5}">
                      <a16:colId xmlns:a16="http://schemas.microsoft.com/office/drawing/2014/main" val="2465671163"/>
                    </a:ext>
                  </a:extLst>
                </a:gridCol>
                <a:gridCol w="1471393">
                  <a:extLst>
                    <a:ext uri="{9D8B030D-6E8A-4147-A177-3AD203B41FA5}">
                      <a16:colId xmlns:a16="http://schemas.microsoft.com/office/drawing/2014/main" val="1782590488"/>
                    </a:ext>
                  </a:extLst>
                </a:gridCol>
              </a:tblGrid>
              <a:tr h="799223">
                <a:tc>
                  <a:txBody>
                    <a:bodyPr/>
                    <a:lstStyle/>
                    <a:p>
                      <a:endParaRPr lang="lv-LV" dirty="0"/>
                    </a:p>
                    <a:p>
                      <a:r>
                        <a:rPr lang="lv-LV" dirty="0"/>
                        <a:t>Pašvaldība</a:t>
                      </a:r>
                    </a:p>
                  </a:txBody>
                  <a:tcPr/>
                </a:tc>
                <a:tc>
                  <a:txBody>
                    <a:bodyPr/>
                    <a:lstStyle/>
                    <a:p>
                      <a:pPr algn="ctr"/>
                      <a:r>
                        <a:rPr lang="lv-LV" sz="1400" b="0" dirty="0">
                          <a:solidFill>
                            <a:srgbClr val="FF0000"/>
                          </a:solidFill>
                        </a:rPr>
                        <a:t>Situācija līdz 5.01.2024.rītam, kad izsūtīja prezentācijas </a:t>
                      </a:r>
                    </a:p>
                    <a:p>
                      <a:pPr algn="ctr"/>
                      <a:r>
                        <a:rPr lang="lv-LV" dirty="0"/>
                        <a:t>EUR</a:t>
                      </a:r>
                    </a:p>
                  </a:txBody>
                  <a:tcPr/>
                </a:tc>
                <a:tc>
                  <a:txBody>
                    <a:bodyPr/>
                    <a:lstStyle/>
                    <a:p>
                      <a:pPr algn="ctr"/>
                      <a:r>
                        <a:rPr lang="lv-LV" sz="1400" dirty="0">
                          <a:solidFill>
                            <a:schemeClr val="accent4"/>
                          </a:solidFill>
                        </a:rPr>
                        <a:t>Jaunais sadalījums</a:t>
                      </a:r>
                    </a:p>
                    <a:p>
                      <a:pPr marL="0" marR="0" lvl="0" indent="0" algn="ctr" defTabSz="914400" rtl="0" eaLnBrk="1" fontAlgn="auto" latinLnBrk="0" hangingPunct="1">
                        <a:lnSpc>
                          <a:spcPct val="100000"/>
                        </a:lnSpc>
                        <a:spcBef>
                          <a:spcPts val="0"/>
                        </a:spcBef>
                        <a:spcAft>
                          <a:spcPts val="0"/>
                        </a:spcAft>
                        <a:buClrTx/>
                        <a:buSzTx/>
                        <a:buFontTx/>
                        <a:buNone/>
                        <a:tabLst/>
                        <a:defRPr/>
                      </a:pPr>
                      <a:r>
                        <a:rPr lang="lv-LV" dirty="0"/>
                        <a:t>EUR</a:t>
                      </a:r>
                    </a:p>
                  </a:txBody>
                  <a:tcPr/>
                </a:tc>
                <a:extLst>
                  <a:ext uri="{0D108BD9-81ED-4DB2-BD59-A6C34878D82A}">
                    <a16:rowId xmlns:a16="http://schemas.microsoft.com/office/drawing/2014/main" val="1699486890"/>
                  </a:ext>
                </a:extLst>
              </a:tr>
              <a:tr h="4255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dirty="0"/>
                        <a:t>Talsu nov.</a:t>
                      </a:r>
                    </a:p>
                  </a:txBody>
                  <a:tcPr/>
                </a:tc>
                <a:tc>
                  <a:txBody>
                    <a:bodyPr/>
                    <a:lstStyle/>
                    <a:p>
                      <a:pPr algn="ctr"/>
                      <a:r>
                        <a:rPr lang="lv-LV" sz="1400" dirty="0"/>
                        <a:t>422 450,00</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lv-LV" sz="1400" dirty="0"/>
                        <a:t>422 450,00</a:t>
                      </a:r>
                    </a:p>
                  </a:txBody>
                  <a:tcPr/>
                </a:tc>
                <a:extLst>
                  <a:ext uri="{0D108BD9-81ED-4DB2-BD59-A6C34878D82A}">
                    <a16:rowId xmlns:a16="http://schemas.microsoft.com/office/drawing/2014/main" val="2985325828"/>
                  </a:ext>
                </a:extLst>
              </a:tr>
              <a:tr h="633244">
                <a:tc>
                  <a:txBody>
                    <a:bodyPr/>
                    <a:lstStyle/>
                    <a:p>
                      <a:r>
                        <a:rPr lang="lv-LV" dirty="0"/>
                        <a:t>Dienvidkurzemes nov.</a:t>
                      </a:r>
                    </a:p>
                  </a:txBody>
                  <a:tcPr/>
                </a:tc>
                <a:tc>
                  <a:txBody>
                    <a:bodyPr/>
                    <a:lstStyle/>
                    <a:p>
                      <a:pPr algn="ctr"/>
                      <a:r>
                        <a:rPr lang="lv-LV" sz="1400" dirty="0"/>
                        <a:t>1 086 297,57</a:t>
                      </a:r>
                    </a:p>
                  </a:txBody>
                  <a:tcPr/>
                </a:tc>
                <a:tc>
                  <a:txBody>
                    <a:bodyPr/>
                    <a:lstStyle/>
                    <a:p>
                      <a:pPr algn="r"/>
                      <a:r>
                        <a:rPr lang="lv-LV" sz="1400" dirty="0">
                          <a:solidFill>
                            <a:schemeClr val="accent4"/>
                          </a:solidFill>
                        </a:rPr>
                        <a:t>1 159 745,44</a:t>
                      </a:r>
                    </a:p>
                  </a:txBody>
                  <a:tcPr/>
                </a:tc>
                <a:extLst>
                  <a:ext uri="{0D108BD9-81ED-4DB2-BD59-A6C34878D82A}">
                    <a16:rowId xmlns:a16="http://schemas.microsoft.com/office/drawing/2014/main" val="871169848"/>
                  </a:ext>
                </a:extLst>
              </a:tr>
              <a:tr h="4255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dirty="0"/>
                        <a:t>Kuldīgas nov.</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400" b="0" i="0" u="none" strike="noStrike" kern="1200" cap="none" spc="0" normalizeH="0" baseline="0" noProof="0" dirty="0">
                          <a:ln>
                            <a:noFill/>
                          </a:ln>
                          <a:solidFill>
                            <a:prstClr val="black"/>
                          </a:solidFill>
                          <a:effectLst/>
                          <a:uLnTx/>
                          <a:uFillTx/>
                          <a:latin typeface="Rockwell" panose="02060603020205020403"/>
                          <a:ea typeface="+mn-ea"/>
                          <a:cs typeface="+mn-cs"/>
                        </a:rPr>
                        <a:t>1 086 297,57</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lv-LV" sz="1400" dirty="0">
                          <a:solidFill>
                            <a:schemeClr val="accent4"/>
                          </a:solidFill>
                        </a:rPr>
                        <a:t>1 159 745,44</a:t>
                      </a:r>
                    </a:p>
                  </a:txBody>
                  <a:tcPr/>
                </a:tc>
                <a:extLst>
                  <a:ext uri="{0D108BD9-81ED-4DB2-BD59-A6C34878D82A}">
                    <a16:rowId xmlns:a16="http://schemas.microsoft.com/office/drawing/2014/main" val="2126453313"/>
                  </a:ext>
                </a:extLst>
              </a:tr>
              <a:tr h="425519">
                <a:tc>
                  <a:txBody>
                    <a:bodyPr/>
                    <a:lstStyle/>
                    <a:p>
                      <a:r>
                        <a:rPr lang="lv-LV" dirty="0"/>
                        <a:t>Liepājas pils.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400" b="0" i="0" u="none" strike="noStrike" kern="1200" cap="none" spc="0" normalizeH="0" baseline="0" noProof="0" dirty="0">
                          <a:ln>
                            <a:noFill/>
                          </a:ln>
                          <a:solidFill>
                            <a:prstClr val="black"/>
                          </a:solidFill>
                          <a:effectLst/>
                          <a:uLnTx/>
                          <a:uFillTx/>
                          <a:latin typeface="Rockwell" panose="02060603020205020403"/>
                          <a:ea typeface="+mn-ea"/>
                          <a:cs typeface="+mn-cs"/>
                        </a:rPr>
                        <a:t>1 086 297,57</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lv-LV" sz="1400" dirty="0">
                          <a:solidFill>
                            <a:schemeClr val="accent4"/>
                          </a:solidFill>
                        </a:rPr>
                        <a:t>1 159 745,44</a:t>
                      </a:r>
                    </a:p>
                  </a:txBody>
                  <a:tcPr/>
                </a:tc>
                <a:extLst>
                  <a:ext uri="{0D108BD9-81ED-4DB2-BD59-A6C34878D82A}">
                    <a16:rowId xmlns:a16="http://schemas.microsoft.com/office/drawing/2014/main" val="4108942258"/>
                  </a:ext>
                </a:extLst>
              </a:tr>
              <a:tr h="289169">
                <a:tc>
                  <a:txBody>
                    <a:bodyPr/>
                    <a:lstStyle/>
                    <a:p>
                      <a:r>
                        <a:rPr lang="lv-LV" dirty="0"/>
                        <a:t>Saldus nov.</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400" b="0" i="0" u="none" strike="noStrike" kern="1200" cap="none" spc="0" normalizeH="0" baseline="0" noProof="0" dirty="0">
                          <a:ln>
                            <a:noFill/>
                          </a:ln>
                          <a:solidFill>
                            <a:prstClr val="black"/>
                          </a:solidFill>
                          <a:effectLst/>
                          <a:uLnTx/>
                          <a:uFillTx/>
                          <a:latin typeface="Rockwell" panose="02060603020205020403"/>
                          <a:ea typeface="+mn-ea"/>
                          <a:cs typeface="+mn-cs"/>
                        </a:rPr>
                        <a:t>1 086 297,57</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lv-LV" sz="1400" dirty="0">
                          <a:solidFill>
                            <a:schemeClr val="accent4"/>
                          </a:solidFill>
                        </a:rPr>
                        <a:t>1 159 745,44</a:t>
                      </a:r>
                    </a:p>
                  </a:txBody>
                  <a:tcPr/>
                </a:tc>
                <a:extLst>
                  <a:ext uri="{0D108BD9-81ED-4DB2-BD59-A6C34878D82A}">
                    <a16:rowId xmlns:a16="http://schemas.microsoft.com/office/drawing/2014/main" val="1115515571"/>
                  </a:ext>
                </a:extLst>
              </a:tr>
              <a:tr h="425519">
                <a:tc>
                  <a:txBody>
                    <a:bodyPr/>
                    <a:lstStyle/>
                    <a:p>
                      <a:r>
                        <a:rPr lang="lv-LV" dirty="0"/>
                        <a:t>Tukuma nov.</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400" b="0" i="0" u="none" strike="noStrike" kern="1200" cap="none" spc="0" normalizeH="0" baseline="0" noProof="0" dirty="0">
                          <a:ln>
                            <a:noFill/>
                          </a:ln>
                          <a:solidFill>
                            <a:prstClr val="black"/>
                          </a:solidFill>
                          <a:effectLst/>
                          <a:uLnTx/>
                          <a:uFillTx/>
                          <a:latin typeface="Rockwell" panose="02060603020205020403"/>
                          <a:ea typeface="+mn-ea"/>
                          <a:cs typeface="+mn-cs"/>
                        </a:rPr>
                        <a:t>1 086 297,57</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lv-LV" sz="1400" dirty="0">
                          <a:solidFill>
                            <a:schemeClr val="accent4"/>
                          </a:solidFill>
                        </a:rPr>
                        <a:t>1 159 745,44</a:t>
                      </a:r>
                    </a:p>
                  </a:txBody>
                  <a:tcPr/>
                </a:tc>
                <a:extLst>
                  <a:ext uri="{0D108BD9-81ED-4DB2-BD59-A6C34878D82A}">
                    <a16:rowId xmlns:a16="http://schemas.microsoft.com/office/drawing/2014/main" val="1938862151"/>
                  </a:ext>
                </a:extLst>
              </a:tr>
              <a:tr h="425519">
                <a:tc>
                  <a:txBody>
                    <a:bodyPr/>
                    <a:lstStyle/>
                    <a:p>
                      <a:r>
                        <a:rPr lang="lv-LV" dirty="0"/>
                        <a:t>Ventspils pils.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400" b="0" i="0" u="none" strike="noStrike" kern="1200" cap="none" spc="0" normalizeH="0" baseline="0" noProof="0" dirty="0">
                          <a:ln>
                            <a:noFill/>
                          </a:ln>
                          <a:solidFill>
                            <a:prstClr val="black"/>
                          </a:solidFill>
                          <a:effectLst/>
                          <a:uLnTx/>
                          <a:uFillTx/>
                          <a:latin typeface="Rockwell" panose="02060603020205020403"/>
                          <a:ea typeface="+mn-ea"/>
                          <a:cs typeface="+mn-cs"/>
                        </a:rPr>
                        <a:t>1 086 297,57</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lv-LV" sz="1400" dirty="0">
                          <a:solidFill>
                            <a:schemeClr val="accent4"/>
                          </a:solidFill>
                        </a:rPr>
                        <a:t>1 159 745,44</a:t>
                      </a:r>
                    </a:p>
                  </a:txBody>
                  <a:tcPr/>
                </a:tc>
                <a:extLst>
                  <a:ext uri="{0D108BD9-81ED-4DB2-BD59-A6C34878D82A}">
                    <a16:rowId xmlns:a16="http://schemas.microsoft.com/office/drawing/2014/main" val="969099990"/>
                  </a:ext>
                </a:extLst>
              </a:tr>
              <a:tr h="425519">
                <a:tc>
                  <a:txBody>
                    <a:bodyPr/>
                    <a:lstStyle/>
                    <a:p>
                      <a:r>
                        <a:rPr lang="lv-LV" dirty="0"/>
                        <a:t>Ventspils nov.</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400" b="0" i="0" u="none" strike="sngStrike" kern="1200" cap="none" spc="0" normalizeH="0" baseline="0" noProof="0" dirty="0">
                          <a:ln>
                            <a:noFill/>
                          </a:ln>
                          <a:solidFill>
                            <a:srgbClr val="FF0000"/>
                          </a:solidFill>
                          <a:effectLst/>
                          <a:uLnTx/>
                          <a:uFillTx/>
                          <a:latin typeface="+mn-lt"/>
                          <a:ea typeface="+mn-ea"/>
                          <a:cs typeface="+mn-cs"/>
                        </a:rPr>
                        <a:t>1 086 297,57</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400" b="0" i="0" u="none" strike="noStrike" kern="1200" cap="none" spc="0" normalizeH="0" baseline="0" noProof="0" dirty="0">
                          <a:ln>
                            <a:noFill/>
                          </a:ln>
                          <a:solidFill>
                            <a:srgbClr val="FF0000"/>
                          </a:solidFill>
                          <a:effectLst/>
                          <a:uLnTx/>
                          <a:uFillTx/>
                          <a:latin typeface="+mn-lt"/>
                          <a:ea typeface="+mn-ea"/>
                          <a:cs typeface="+mn-cs"/>
                        </a:rPr>
                        <a:t>645 610,33*</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lv-LV" sz="1400" b="0" i="0" u="none" strike="noStrike" kern="1200" cap="none" spc="0" normalizeH="0" baseline="0" noProof="0" dirty="0">
                          <a:ln>
                            <a:noFill/>
                          </a:ln>
                          <a:solidFill>
                            <a:schemeClr val="tx1"/>
                          </a:solidFill>
                          <a:effectLst/>
                          <a:uLnTx/>
                          <a:uFillTx/>
                          <a:latin typeface="+mn-lt"/>
                          <a:ea typeface="+mn-ea"/>
                          <a:cs typeface="+mn-cs"/>
                        </a:rPr>
                        <a:t>645 610,33</a:t>
                      </a:r>
                    </a:p>
                  </a:txBody>
                  <a:tcPr/>
                </a:tc>
                <a:extLst>
                  <a:ext uri="{0D108BD9-81ED-4DB2-BD59-A6C34878D82A}">
                    <a16:rowId xmlns:a16="http://schemas.microsoft.com/office/drawing/2014/main" val="1793778656"/>
                  </a:ext>
                </a:extLst>
              </a:tr>
              <a:tr h="425519">
                <a:tc>
                  <a:txBody>
                    <a:bodyPr/>
                    <a:lstStyle/>
                    <a:p>
                      <a:r>
                        <a:rPr lang="lv-LV" dirty="0"/>
                        <a:t>Reģionā kopumā</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400" b="0" i="0" u="none" strike="noStrike" kern="1200" cap="none" spc="0" normalizeH="0" baseline="0" noProof="0" dirty="0">
                          <a:ln>
                            <a:noFill/>
                          </a:ln>
                          <a:solidFill>
                            <a:prstClr val="black"/>
                          </a:solidFill>
                          <a:effectLst/>
                          <a:uLnTx/>
                          <a:uFillTx/>
                          <a:latin typeface="Rockwell" panose="02060603020205020403"/>
                          <a:ea typeface="+mn-ea"/>
                          <a:cs typeface="+mn-cs"/>
                        </a:rPr>
                        <a:t>8 026 533,00</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lv-LV" sz="1400" b="0" i="0" u="none" strike="noStrike" kern="1200" cap="none" spc="0" normalizeH="0" baseline="0" noProof="0" dirty="0">
                          <a:ln>
                            <a:noFill/>
                          </a:ln>
                          <a:solidFill>
                            <a:prstClr val="black"/>
                          </a:solidFill>
                          <a:effectLst/>
                          <a:uLnTx/>
                          <a:uFillTx/>
                          <a:latin typeface="Rockwell" panose="02060603020205020403"/>
                          <a:ea typeface="+mn-ea"/>
                          <a:cs typeface="+mn-cs"/>
                        </a:rPr>
                        <a:t>8 026 532,97</a:t>
                      </a:r>
                    </a:p>
                  </a:txBody>
                  <a:tcPr/>
                </a:tc>
                <a:extLst>
                  <a:ext uri="{0D108BD9-81ED-4DB2-BD59-A6C34878D82A}">
                    <a16:rowId xmlns:a16="http://schemas.microsoft.com/office/drawing/2014/main" val="3132802695"/>
                  </a:ext>
                </a:extLst>
              </a:tr>
            </a:tbl>
          </a:graphicData>
        </a:graphic>
      </p:graphicFrame>
      <p:sp>
        <p:nvSpPr>
          <p:cNvPr id="8" name="TextBox 7">
            <a:extLst>
              <a:ext uri="{FF2B5EF4-FFF2-40B4-BE49-F238E27FC236}">
                <a16:creationId xmlns:a16="http://schemas.microsoft.com/office/drawing/2014/main" id="{7DD26A30-8776-3994-6BF2-10CC2C13DD00}"/>
              </a:ext>
            </a:extLst>
          </p:cNvPr>
          <p:cNvSpPr txBox="1"/>
          <p:nvPr/>
        </p:nvSpPr>
        <p:spPr>
          <a:xfrm>
            <a:off x="4894217" y="723159"/>
            <a:ext cx="4545874" cy="400110"/>
          </a:xfrm>
          <a:prstGeom prst="rect">
            <a:avLst/>
          </a:prstGeom>
          <a:noFill/>
        </p:spPr>
        <p:txBody>
          <a:bodyPr wrap="square" rtlCol="0">
            <a:spAutoFit/>
          </a:bodyPr>
          <a:lstStyle/>
          <a:p>
            <a:r>
              <a:rPr lang="lv-LV" sz="2000" dirty="0"/>
              <a:t>1.kārtas finansējuma sadalījums KPR:</a:t>
            </a:r>
          </a:p>
        </p:txBody>
      </p:sp>
      <p:sp>
        <p:nvSpPr>
          <p:cNvPr id="9" name="TextBox 8">
            <a:extLst>
              <a:ext uri="{FF2B5EF4-FFF2-40B4-BE49-F238E27FC236}">
                <a16:creationId xmlns:a16="http://schemas.microsoft.com/office/drawing/2014/main" id="{D99FD175-6BB7-15B6-79A0-B5658BF61A19}"/>
              </a:ext>
            </a:extLst>
          </p:cNvPr>
          <p:cNvSpPr txBox="1"/>
          <p:nvPr/>
        </p:nvSpPr>
        <p:spPr>
          <a:xfrm>
            <a:off x="200298" y="6343475"/>
            <a:ext cx="11639004" cy="369332"/>
          </a:xfrm>
          <a:prstGeom prst="rect">
            <a:avLst/>
          </a:prstGeom>
          <a:noFill/>
        </p:spPr>
        <p:txBody>
          <a:bodyPr wrap="square" rtlCol="0">
            <a:spAutoFit/>
          </a:bodyPr>
          <a:lstStyle/>
          <a:p>
            <a:r>
              <a:rPr lang="lv-LV" dirty="0">
                <a:solidFill>
                  <a:schemeClr val="tx1">
                    <a:lumMod val="50000"/>
                    <a:lumOff val="50000"/>
                  </a:schemeClr>
                </a:solidFill>
              </a:rPr>
              <a:t>SAM 5.1.1.1. pasākuma 2.kārta – APIA, konkurss reģiona ietvaros, </a:t>
            </a:r>
            <a:r>
              <a:rPr lang="lv-LV" dirty="0" err="1">
                <a:solidFill>
                  <a:schemeClr val="tx1">
                    <a:lumMod val="50000"/>
                    <a:lumOff val="50000"/>
                  </a:schemeClr>
                </a:solidFill>
              </a:rPr>
              <a:t>max</a:t>
            </a:r>
            <a:r>
              <a:rPr lang="lv-LV" dirty="0">
                <a:solidFill>
                  <a:schemeClr val="tx1">
                    <a:lumMod val="50000"/>
                    <a:lumOff val="50000"/>
                  </a:schemeClr>
                </a:solidFill>
              </a:rPr>
              <a:t>. 2 </a:t>
            </a:r>
            <a:r>
              <a:rPr lang="lv-LV" dirty="0" err="1">
                <a:solidFill>
                  <a:schemeClr val="tx1">
                    <a:lumMod val="50000"/>
                    <a:lumOff val="50000"/>
                  </a:schemeClr>
                </a:solidFill>
              </a:rPr>
              <a:t>proj</a:t>
            </a:r>
            <a:r>
              <a:rPr lang="lv-LV" dirty="0">
                <a:solidFill>
                  <a:schemeClr val="tx1">
                    <a:lumMod val="50000"/>
                    <a:lumOff val="50000"/>
                  </a:schemeClr>
                </a:solidFill>
              </a:rPr>
              <a:t> no </a:t>
            </a:r>
            <a:r>
              <a:rPr lang="lv-LV" dirty="0" err="1">
                <a:solidFill>
                  <a:schemeClr val="tx1">
                    <a:lumMod val="50000"/>
                    <a:lumOff val="50000"/>
                  </a:schemeClr>
                </a:solidFill>
              </a:rPr>
              <a:t>pašv</a:t>
            </a:r>
            <a:r>
              <a:rPr lang="lv-LV" dirty="0">
                <a:solidFill>
                  <a:schemeClr val="tx1">
                    <a:lumMod val="50000"/>
                    <a:lumOff val="50000"/>
                  </a:schemeClr>
                </a:solidFill>
              </a:rPr>
              <a:t>. (KPR – 13 254 114 EUR) </a:t>
            </a:r>
          </a:p>
        </p:txBody>
      </p:sp>
      <p:sp>
        <p:nvSpPr>
          <p:cNvPr id="10" name="TextBox 9">
            <a:extLst>
              <a:ext uri="{FF2B5EF4-FFF2-40B4-BE49-F238E27FC236}">
                <a16:creationId xmlns:a16="http://schemas.microsoft.com/office/drawing/2014/main" id="{D3826A41-9D48-351E-7254-41019358681A}"/>
              </a:ext>
            </a:extLst>
          </p:cNvPr>
          <p:cNvSpPr txBox="1"/>
          <p:nvPr/>
        </p:nvSpPr>
        <p:spPr>
          <a:xfrm>
            <a:off x="474616" y="145193"/>
            <a:ext cx="11364685" cy="492443"/>
          </a:xfrm>
          <a:prstGeom prst="rect">
            <a:avLst/>
          </a:prstGeom>
          <a:noFill/>
        </p:spPr>
        <p:txBody>
          <a:bodyPr wrap="square" rtlCol="0">
            <a:spAutoFit/>
          </a:bodyPr>
          <a:lstStyle/>
          <a:p>
            <a:r>
              <a:rPr lang="lv-LV" sz="2600" dirty="0"/>
              <a:t>Uzņēmējdarbības veicināšanai pieejamais finansējums Kurzemes reģionā</a:t>
            </a:r>
          </a:p>
        </p:txBody>
      </p:sp>
      <p:sp>
        <p:nvSpPr>
          <p:cNvPr id="3" name="TextBox 2">
            <a:extLst>
              <a:ext uri="{FF2B5EF4-FFF2-40B4-BE49-F238E27FC236}">
                <a16:creationId xmlns:a16="http://schemas.microsoft.com/office/drawing/2014/main" id="{3B95609D-7C8E-52AE-0E11-C45361FA4816}"/>
              </a:ext>
            </a:extLst>
          </p:cNvPr>
          <p:cNvSpPr txBox="1"/>
          <p:nvPr/>
        </p:nvSpPr>
        <p:spPr>
          <a:xfrm>
            <a:off x="4979792" y="5918940"/>
            <a:ext cx="5914630" cy="307777"/>
          </a:xfrm>
          <a:prstGeom prst="rect">
            <a:avLst/>
          </a:prstGeom>
          <a:noFill/>
        </p:spPr>
        <p:txBody>
          <a:bodyPr wrap="square" rtlCol="0">
            <a:spAutoFit/>
          </a:bodyPr>
          <a:lstStyle/>
          <a:p>
            <a:r>
              <a:rPr lang="lv-LV" sz="1400" dirty="0">
                <a:solidFill>
                  <a:srgbClr val="FF0000"/>
                </a:solidFill>
              </a:rPr>
              <a:t>* Pārpalikums 440 687,24 EUR proporcionāli sadalīts uz 6 </a:t>
            </a:r>
            <a:r>
              <a:rPr lang="lv-LV" sz="1400" dirty="0" err="1">
                <a:solidFill>
                  <a:srgbClr val="FF0000"/>
                </a:solidFill>
              </a:rPr>
              <a:t>pašv</a:t>
            </a:r>
            <a:r>
              <a:rPr lang="lv-LV" sz="1400" dirty="0">
                <a:solidFill>
                  <a:srgbClr val="FF0000"/>
                </a:solidFill>
              </a:rPr>
              <a:t>.</a:t>
            </a:r>
          </a:p>
        </p:txBody>
      </p:sp>
    </p:spTree>
    <p:extLst>
      <p:ext uri="{BB962C8B-B14F-4D97-AF65-F5344CB8AC3E}">
        <p14:creationId xmlns:p14="http://schemas.microsoft.com/office/powerpoint/2010/main" val="1370336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Taisns savienotājs 5">
            <a:extLst>
              <a:ext uri="{FF2B5EF4-FFF2-40B4-BE49-F238E27FC236}">
                <a16:creationId xmlns:a16="http://schemas.microsoft.com/office/drawing/2014/main" id="{E2876AF7-9CDF-C5B3-4ED6-3F5B641C39A8}"/>
              </a:ext>
            </a:extLst>
          </p:cNvPr>
          <p:cNvCxnSpPr/>
          <p:nvPr/>
        </p:nvCxnSpPr>
        <p:spPr>
          <a:xfrm>
            <a:off x="2032000" y="2706255"/>
            <a:ext cx="775855" cy="0"/>
          </a:xfrm>
          <a:prstGeom prst="line">
            <a:avLst/>
          </a:prstGeom>
          <a:ln w="22225" cap="flat" cmpd="sng" algn="ctr">
            <a:solidFill>
              <a:schemeClr val="accent5"/>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TextBox 6">
            <a:extLst>
              <a:ext uri="{FF2B5EF4-FFF2-40B4-BE49-F238E27FC236}">
                <a16:creationId xmlns:a16="http://schemas.microsoft.com/office/drawing/2014/main" id="{6CD78EA0-398D-ED9E-3A8F-CA3AB4FB5548}"/>
              </a:ext>
            </a:extLst>
          </p:cNvPr>
          <p:cNvSpPr txBox="1"/>
          <p:nvPr/>
        </p:nvSpPr>
        <p:spPr>
          <a:xfrm>
            <a:off x="10487760" y="6451053"/>
            <a:ext cx="1704240" cy="307777"/>
          </a:xfrm>
          <a:prstGeom prst="rect">
            <a:avLst/>
          </a:prstGeom>
          <a:noFill/>
        </p:spPr>
        <p:txBody>
          <a:bodyPr wrap="square" rtlCol="0">
            <a:spAutoFit/>
          </a:bodyPr>
          <a:lstStyle/>
          <a:p>
            <a:r>
              <a:rPr lang="lv-LV" sz="1400" dirty="0"/>
              <a:t>Avots: VARAM</a:t>
            </a:r>
          </a:p>
        </p:txBody>
      </p:sp>
      <p:pic>
        <p:nvPicPr>
          <p:cNvPr id="9" name="Attēls 8">
            <a:extLst>
              <a:ext uri="{FF2B5EF4-FFF2-40B4-BE49-F238E27FC236}">
                <a16:creationId xmlns:a16="http://schemas.microsoft.com/office/drawing/2014/main" id="{3E35FA6F-8184-E0FD-3572-D8BCB22E9B1E}"/>
              </a:ext>
            </a:extLst>
          </p:cNvPr>
          <p:cNvPicPr>
            <a:picLocks noChangeAspect="1"/>
          </p:cNvPicPr>
          <p:nvPr/>
        </p:nvPicPr>
        <p:blipFill>
          <a:blip r:embed="rId2"/>
          <a:stretch>
            <a:fillRect/>
          </a:stretch>
        </p:blipFill>
        <p:spPr>
          <a:xfrm>
            <a:off x="481031" y="998482"/>
            <a:ext cx="11387763" cy="4929351"/>
          </a:xfrm>
          <a:prstGeom prst="rect">
            <a:avLst/>
          </a:prstGeom>
        </p:spPr>
      </p:pic>
      <p:pic>
        <p:nvPicPr>
          <p:cNvPr id="11" name="Attēls 10">
            <a:extLst>
              <a:ext uri="{FF2B5EF4-FFF2-40B4-BE49-F238E27FC236}">
                <a16:creationId xmlns:a16="http://schemas.microsoft.com/office/drawing/2014/main" id="{39D55DFC-E6ED-8E7F-66AF-2A3D564B1560}"/>
              </a:ext>
            </a:extLst>
          </p:cNvPr>
          <p:cNvPicPr>
            <a:picLocks noChangeAspect="1"/>
          </p:cNvPicPr>
          <p:nvPr/>
        </p:nvPicPr>
        <p:blipFill>
          <a:blip r:embed="rId3"/>
          <a:stretch>
            <a:fillRect/>
          </a:stretch>
        </p:blipFill>
        <p:spPr>
          <a:xfrm>
            <a:off x="2807855" y="233552"/>
            <a:ext cx="7173326" cy="676369"/>
          </a:xfrm>
          <a:prstGeom prst="rect">
            <a:avLst/>
          </a:prstGeom>
        </p:spPr>
      </p:pic>
      <p:sp>
        <p:nvSpPr>
          <p:cNvPr id="12" name="TextBox 11">
            <a:extLst>
              <a:ext uri="{FF2B5EF4-FFF2-40B4-BE49-F238E27FC236}">
                <a16:creationId xmlns:a16="http://schemas.microsoft.com/office/drawing/2014/main" id="{27A2E4AD-69AC-7CCD-40AB-0191E1489883}"/>
              </a:ext>
            </a:extLst>
          </p:cNvPr>
          <p:cNvSpPr txBox="1"/>
          <p:nvPr/>
        </p:nvSpPr>
        <p:spPr>
          <a:xfrm>
            <a:off x="481031" y="5927833"/>
            <a:ext cx="11052885" cy="523220"/>
          </a:xfrm>
          <a:prstGeom prst="rect">
            <a:avLst/>
          </a:prstGeom>
          <a:noFill/>
        </p:spPr>
        <p:txBody>
          <a:bodyPr wrap="square" rtlCol="0">
            <a:spAutoFit/>
          </a:bodyPr>
          <a:lstStyle/>
          <a:p>
            <a:r>
              <a:rPr lang="lv-LV" sz="1400" dirty="0">
                <a:latin typeface="Calibri" panose="020F0502020204030204" pitchFamily="34" charset="0"/>
                <a:cs typeface="Calibri" panose="020F0502020204030204" pitchFamily="34" charset="0"/>
              </a:rPr>
              <a:t>*Laika grafikā ir norādīti veicamo aktivitāšu gala termiņi. Ja kāds no plānošanas reģioniem rīcības plānu aktualizēs ātrāk, tad arī VARAM atzinumu saņems ātrāk, un attiecīgā plānošanas reģiona pašvaldības drīkstēs ātrāk iesniegt CFLA projektu iesniegumus</a:t>
            </a:r>
          </a:p>
        </p:txBody>
      </p:sp>
    </p:spTree>
    <p:extLst>
      <p:ext uri="{BB962C8B-B14F-4D97-AF65-F5344CB8AC3E}">
        <p14:creationId xmlns:p14="http://schemas.microsoft.com/office/powerpoint/2010/main" val="3793397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9AF1D2F-93CE-CF6E-43D6-0F0E25022102}"/>
              </a:ext>
            </a:extLst>
          </p:cNvPr>
          <p:cNvSpPr>
            <a:spLocks noGrp="1"/>
          </p:cNvSpPr>
          <p:nvPr>
            <p:ph type="title"/>
          </p:nvPr>
        </p:nvSpPr>
        <p:spPr/>
        <p:txBody>
          <a:bodyPr/>
          <a:lstStyle/>
          <a:p>
            <a:r>
              <a:rPr lang="lv-LV" dirty="0"/>
              <a:t>Tālākie soļi</a:t>
            </a:r>
          </a:p>
        </p:txBody>
      </p:sp>
      <p:sp>
        <p:nvSpPr>
          <p:cNvPr id="3" name="Satura vietturis 2">
            <a:extLst>
              <a:ext uri="{FF2B5EF4-FFF2-40B4-BE49-F238E27FC236}">
                <a16:creationId xmlns:a16="http://schemas.microsoft.com/office/drawing/2014/main" id="{7CD1856A-41C6-BA06-27E8-58BF2544BB61}"/>
              </a:ext>
            </a:extLst>
          </p:cNvPr>
          <p:cNvSpPr>
            <a:spLocks noGrp="1"/>
          </p:cNvSpPr>
          <p:nvPr>
            <p:ph idx="1"/>
          </p:nvPr>
        </p:nvSpPr>
        <p:spPr>
          <a:xfrm>
            <a:off x="5118447" y="803185"/>
            <a:ext cx="6281873" cy="5684241"/>
          </a:xfrm>
        </p:spPr>
        <p:txBody>
          <a:bodyPr>
            <a:normAutofit/>
          </a:bodyPr>
          <a:lstStyle/>
          <a:p>
            <a:pPr algn="just"/>
            <a:r>
              <a:rPr lang="lv-LV" sz="2000" dirty="0"/>
              <a:t>KPR informē pašvaldību speciālistus un lūdz izvērtēt jauno situāciju.</a:t>
            </a:r>
          </a:p>
          <a:p>
            <a:pPr algn="just"/>
            <a:r>
              <a:rPr lang="lv-LV" sz="2000" dirty="0"/>
              <a:t>Prognozējoši MK noteikumu apstiprināšana janvārī (16.01.2024., 23.01.2024.) </a:t>
            </a:r>
          </a:p>
          <a:p>
            <a:pPr algn="just"/>
            <a:r>
              <a:rPr lang="lv-LV" sz="2000" dirty="0"/>
              <a:t>Pēc MK noteikumu apstiprināšanas, divu nedēļu laikā ar izpilddirektora parakstu iesniegt KPR aktualizētu projekta veidlapu.</a:t>
            </a:r>
          </a:p>
          <a:p>
            <a:pPr algn="just"/>
            <a:r>
              <a:rPr lang="lv-LV" sz="2000" dirty="0"/>
              <a:t>Mērķis – pēc iespējas ātrāk AP sēdē apstiprināt aktualizēto KPR AP pielikumu, saņemt VARAM atzinumu (lai CFLA var izsludināt 1.kārtu).</a:t>
            </a:r>
          </a:p>
          <a:p>
            <a:pPr algn="just"/>
            <a:r>
              <a:rPr lang="lv-LV" sz="2000" dirty="0"/>
              <a:t>Pašvaldībām līdz 30.12.2024. jāiesniedz KPR AP minētie projekti CFLA par visu KPR finansējumu.</a:t>
            </a:r>
          </a:p>
        </p:txBody>
      </p:sp>
    </p:spTree>
    <p:extLst>
      <p:ext uri="{BB962C8B-B14F-4D97-AF65-F5344CB8AC3E}">
        <p14:creationId xmlns:p14="http://schemas.microsoft.com/office/powerpoint/2010/main" val="754293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7D03F84-9763-E442-E124-4F5E6B6D71E7}"/>
              </a:ext>
            </a:extLst>
          </p:cNvPr>
          <p:cNvSpPr>
            <a:spLocks noGrp="1"/>
          </p:cNvSpPr>
          <p:nvPr>
            <p:ph type="title"/>
          </p:nvPr>
        </p:nvSpPr>
        <p:spPr/>
        <p:txBody>
          <a:bodyPr>
            <a:normAutofit/>
          </a:bodyPr>
          <a:lstStyle/>
          <a:p>
            <a:r>
              <a:rPr lang="lv-LV" sz="2200" dirty="0"/>
              <a:t>6.1.1.8. pasākums «Pašvaldību un reģionu speciālistu prasmju paaugstināšana </a:t>
            </a:r>
            <a:r>
              <a:rPr lang="lv-LV" sz="2200" dirty="0" err="1"/>
              <a:t>klimatneitrālas</a:t>
            </a:r>
            <a:r>
              <a:rPr lang="lv-LV" sz="2200" dirty="0"/>
              <a:t> ekonomikas un sociālekonomisko seku saistībā ar klimata pārmaiņām mazināšanas jautājumos»</a:t>
            </a:r>
          </a:p>
        </p:txBody>
      </p:sp>
      <p:sp>
        <p:nvSpPr>
          <p:cNvPr id="3" name="Satura vietturis 2">
            <a:extLst>
              <a:ext uri="{FF2B5EF4-FFF2-40B4-BE49-F238E27FC236}">
                <a16:creationId xmlns:a16="http://schemas.microsoft.com/office/drawing/2014/main" id="{F6CBDAE6-6525-396C-0110-25A7C388F21D}"/>
              </a:ext>
            </a:extLst>
          </p:cNvPr>
          <p:cNvSpPr>
            <a:spLocks noGrp="1"/>
          </p:cNvSpPr>
          <p:nvPr>
            <p:ph idx="1"/>
          </p:nvPr>
        </p:nvSpPr>
        <p:spPr>
          <a:xfrm>
            <a:off x="4676504" y="853440"/>
            <a:ext cx="7332616" cy="5950434"/>
          </a:xfrm>
        </p:spPr>
        <p:txBody>
          <a:bodyPr>
            <a:normAutofit lnSpcReduction="10000"/>
          </a:bodyPr>
          <a:lstStyle/>
          <a:p>
            <a:r>
              <a:rPr lang="lv-LV" dirty="0">
                <a:solidFill>
                  <a:schemeClr val="tx1">
                    <a:lumMod val="50000"/>
                    <a:lumOff val="50000"/>
                  </a:schemeClr>
                </a:solidFill>
              </a:rPr>
              <a:t>Projekta iesniedzējs: </a:t>
            </a:r>
            <a:r>
              <a:rPr lang="lv-LV" dirty="0"/>
              <a:t>VARAM, reģioni ir sadarbības partneri</a:t>
            </a:r>
          </a:p>
          <a:p>
            <a:r>
              <a:rPr lang="lv-LV" dirty="0">
                <a:solidFill>
                  <a:schemeClr val="tx1">
                    <a:lumMod val="50000"/>
                    <a:lumOff val="50000"/>
                  </a:schemeClr>
                </a:solidFill>
              </a:rPr>
              <a:t>Atbalstāmās darbības: </a:t>
            </a:r>
            <a:r>
              <a:rPr lang="lv-LV" dirty="0"/>
              <a:t>zināšanu un prasmju novērtēšana, paaugstināšana un izmantošana praksē, kā arī pašvaldību un plānošanas reģionu vajadzības</a:t>
            </a:r>
          </a:p>
          <a:p>
            <a:r>
              <a:rPr lang="lv-LV" dirty="0">
                <a:solidFill>
                  <a:schemeClr val="tx1">
                    <a:lumMod val="50000"/>
                    <a:lumOff val="50000"/>
                  </a:schemeClr>
                </a:solidFill>
              </a:rPr>
              <a:t>Mērķa grupas: </a:t>
            </a:r>
            <a:r>
              <a:rPr lang="lv-LV" dirty="0"/>
              <a:t>pašvaldību speciālisti, tai skaitā kapitālsabiedrību </a:t>
            </a:r>
          </a:p>
          <a:p>
            <a:r>
              <a:rPr lang="lv-LV" dirty="0">
                <a:solidFill>
                  <a:schemeClr val="tx1">
                    <a:lumMod val="50000"/>
                    <a:lumOff val="50000"/>
                  </a:schemeClr>
                </a:solidFill>
              </a:rPr>
              <a:t>Sasniedzamie rādītāji: </a:t>
            </a:r>
            <a:r>
              <a:rPr lang="lv-LV" dirty="0"/>
              <a:t>četras reģionāla mēroga programmas (pasākumu kopums – darba grupas, semināri, kampaņas, konferences, pieredzes apmaiņas, u.c.) un 190 speciālisti (min. 48 vienā reģionā)</a:t>
            </a:r>
          </a:p>
          <a:p>
            <a:r>
              <a:rPr lang="lv-LV" dirty="0">
                <a:solidFill>
                  <a:schemeClr val="tx1">
                    <a:lumMod val="50000"/>
                    <a:lumOff val="50000"/>
                  </a:schemeClr>
                </a:solidFill>
              </a:rPr>
              <a:t>Pasākumiem pieejamais finansējums: </a:t>
            </a:r>
            <a:r>
              <a:rPr lang="lv-LV" dirty="0"/>
              <a:t>1 803 436 </a:t>
            </a:r>
            <a:r>
              <a:rPr lang="lv-LV" dirty="0" err="1"/>
              <a:t>euro</a:t>
            </a:r>
            <a:r>
              <a:rPr lang="lv-LV" dirty="0"/>
              <a:t> (reģionam kopumā 290 520 </a:t>
            </a:r>
            <a:r>
              <a:rPr lang="lv-LV" dirty="0" err="1"/>
              <a:t>euro</a:t>
            </a:r>
            <a:r>
              <a:rPr lang="lv-LV" dirty="0"/>
              <a:t>, no tā aktivitātēm 236 195 </a:t>
            </a:r>
            <a:r>
              <a:rPr lang="lv-LV" dirty="0" err="1"/>
              <a:t>euro</a:t>
            </a:r>
            <a:r>
              <a:rPr lang="lv-LV" dirty="0"/>
              <a:t>)</a:t>
            </a:r>
          </a:p>
          <a:p>
            <a:r>
              <a:rPr lang="lv-LV" dirty="0">
                <a:solidFill>
                  <a:schemeClr val="tx1">
                    <a:lumMod val="50000"/>
                    <a:lumOff val="50000"/>
                  </a:schemeClr>
                </a:solidFill>
              </a:rPr>
              <a:t>Projekta vadība, īstenošana reģionos:</a:t>
            </a:r>
            <a:r>
              <a:rPr lang="lv-LV" dirty="0"/>
              <a:t> ½ slodze</a:t>
            </a:r>
          </a:p>
          <a:p>
            <a:r>
              <a:rPr lang="lv-LV" dirty="0">
                <a:solidFill>
                  <a:schemeClr val="tx1">
                    <a:lumMod val="50000"/>
                    <a:lumOff val="50000"/>
                  </a:schemeClr>
                </a:solidFill>
              </a:rPr>
              <a:t>Pieteikuma iesniegšana: </a:t>
            </a:r>
            <a:r>
              <a:rPr lang="lv-LV" dirty="0"/>
              <a:t>15.11.2023. - 20.03.2024.</a:t>
            </a:r>
          </a:p>
          <a:p>
            <a:r>
              <a:rPr lang="lv-LV" dirty="0">
                <a:solidFill>
                  <a:schemeClr val="tx1">
                    <a:lumMod val="50000"/>
                    <a:lumOff val="50000"/>
                  </a:schemeClr>
                </a:solidFill>
              </a:rPr>
              <a:t>Vērtēšanas termiņš: </a:t>
            </a:r>
            <a:r>
              <a:rPr lang="lv-LV" dirty="0"/>
              <a:t>21.03.2024. – 20.06.2024. </a:t>
            </a:r>
          </a:p>
          <a:p>
            <a:r>
              <a:rPr lang="lv-LV" dirty="0"/>
              <a:t>Īstenošanas termiņš līdz 31.12.2029.</a:t>
            </a:r>
          </a:p>
        </p:txBody>
      </p:sp>
      <p:sp>
        <p:nvSpPr>
          <p:cNvPr id="4" name="TextBox 3">
            <a:extLst>
              <a:ext uri="{FF2B5EF4-FFF2-40B4-BE49-F238E27FC236}">
                <a16:creationId xmlns:a16="http://schemas.microsoft.com/office/drawing/2014/main" id="{1B6077E2-BF3B-DCB9-61E5-F7A9D8FAEBD3}"/>
              </a:ext>
            </a:extLst>
          </p:cNvPr>
          <p:cNvSpPr txBox="1"/>
          <p:nvPr/>
        </p:nvSpPr>
        <p:spPr>
          <a:xfrm>
            <a:off x="888631" y="1837509"/>
            <a:ext cx="3498979" cy="369332"/>
          </a:xfrm>
          <a:prstGeom prst="rect">
            <a:avLst/>
          </a:prstGeom>
          <a:noFill/>
        </p:spPr>
        <p:txBody>
          <a:bodyPr wrap="square" rtlCol="0">
            <a:spAutoFit/>
          </a:bodyPr>
          <a:lstStyle/>
          <a:p>
            <a:r>
              <a:rPr lang="lv-LV" dirty="0"/>
              <a:t>Taisnīgas pārkārtošanās fonds</a:t>
            </a:r>
          </a:p>
        </p:txBody>
      </p:sp>
      <p:sp>
        <p:nvSpPr>
          <p:cNvPr id="5" name="TextBox 4">
            <a:extLst>
              <a:ext uri="{FF2B5EF4-FFF2-40B4-BE49-F238E27FC236}">
                <a16:creationId xmlns:a16="http://schemas.microsoft.com/office/drawing/2014/main" id="{EC721ECE-AE14-A3EA-1D96-B4E5931A266D}"/>
              </a:ext>
            </a:extLst>
          </p:cNvPr>
          <p:cNvSpPr txBox="1"/>
          <p:nvPr/>
        </p:nvSpPr>
        <p:spPr>
          <a:xfrm>
            <a:off x="1367247" y="219885"/>
            <a:ext cx="8704216" cy="523220"/>
          </a:xfrm>
          <a:prstGeom prst="rect">
            <a:avLst/>
          </a:prstGeom>
          <a:noFill/>
        </p:spPr>
        <p:txBody>
          <a:bodyPr wrap="square" rtlCol="0">
            <a:spAutoFit/>
          </a:bodyPr>
          <a:lstStyle/>
          <a:p>
            <a:r>
              <a:rPr lang="lv-LV" sz="2800" dirty="0"/>
              <a:t>Kapacitātes celšana klimata jomā Kurzemes reģionā</a:t>
            </a:r>
          </a:p>
        </p:txBody>
      </p:sp>
      <p:sp>
        <p:nvSpPr>
          <p:cNvPr id="6" name="TextBox 5">
            <a:extLst>
              <a:ext uri="{FF2B5EF4-FFF2-40B4-BE49-F238E27FC236}">
                <a16:creationId xmlns:a16="http://schemas.microsoft.com/office/drawing/2014/main" id="{77788BC6-924A-C44C-68F0-6B3F57F9B547}"/>
              </a:ext>
            </a:extLst>
          </p:cNvPr>
          <p:cNvSpPr txBox="1"/>
          <p:nvPr/>
        </p:nvSpPr>
        <p:spPr>
          <a:xfrm>
            <a:off x="1171992" y="5194662"/>
            <a:ext cx="2758084" cy="830997"/>
          </a:xfrm>
          <a:prstGeom prst="rect">
            <a:avLst/>
          </a:prstGeom>
          <a:noFill/>
        </p:spPr>
        <p:txBody>
          <a:bodyPr wrap="square" rtlCol="0">
            <a:spAutoFit/>
          </a:bodyPr>
          <a:lstStyle/>
          <a:p>
            <a:pPr algn="ctr"/>
            <a:r>
              <a:rPr lang="lv-LV" sz="1600" dirty="0">
                <a:solidFill>
                  <a:schemeClr val="tx1">
                    <a:lumMod val="50000"/>
                    <a:lumOff val="50000"/>
                  </a:schemeClr>
                </a:solidFill>
              </a:rPr>
              <a:t>(MK 2023.gada 17.oktobra noteikumi Nr.594)</a:t>
            </a:r>
          </a:p>
          <a:p>
            <a:pPr algn="ctr"/>
            <a:r>
              <a:rPr lang="lv-LV" sz="1600" dirty="0">
                <a:solidFill>
                  <a:schemeClr val="tx1">
                    <a:lumMod val="50000"/>
                    <a:lumOff val="50000"/>
                  </a:schemeClr>
                </a:solidFill>
              </a:rPr>
              <a:t>Izsludināts CFLA</a:t>
            </a:r>
          </a:p>
        </p:txBody>
      </p:sp>
    </p:spTree>
    <p:extLst>
      <p:ext uri="{BB962C8B-B14F-4D97-AF65-F5344CB8AC3E}">
        <p14:creationId xmlns:p14="http://schemas.microsoft.com/office/powerpoint/2010/main" val="1801848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259EE2F-5728-C11B-9A28-DB649BDD5E28}"/>
              </a:ext>
            </a:extLst>
          </p:cNvPr>
          <p:cNvSpPr>
            <a:spLocks noGrp="1"/>
          </p:cNvSpPr>
          <p:nvPr>
            <p:ph type="title"/>
          </p:nvPr>
        </p:nvSpPr>
        <p:spPr/>
        <p:txBody>
          <a:bodyPr>
            <a:noAutofit/>
          </a:bodyPr>
          <a:lstStyle/>
          <a:p>
            <a:pPr>
              <a:lnSpc>
                <a:spcPct val="150000"/>
              </a:lnSpc>
            </a:pPr>
            <a:r>
              <a:rPr lang="lv-LV" sz="2600" kern="100" dirty="0">
                <a:latin typeface="Calibri" panose="020F0502020204030204" pitchFamily="34" charset="0"/>
                <a:cs typeface="Times New Roman" panose="02020603050405020304" pitchFamily="18" charset="0"/>
              </a:rPr>
              <a:t>PAŠVALDĪBU INTERESĒJOŠIE JAUTĀJUMI</a:t>
            </a:r>
            <a:br>
              <a:rPr lang="lv-LV" sz="2600" kern="100" dirty="0">
                <a:latin typeface="Calibri" panose="020F0502020204030204" pitchFamily="34" charset="0"/>
                <a:cs typeface="Times New Roman" panose="02020603050405020304" pitchFamily="18" charset="0"/>
              </a:rPr>
            </a:br>
            <a:r>
              <a:rPr lang="lv-LV" sz="2600" kern="100" dirty="0">
                <a:latin typeface="Calibri" panose="020F0502020204030204" pitchFamily="34" charset="0"/>
                <a:cs typeface="Times New Roman" panose="02020603050405020304" pitchFamily="18" charset="0"/>
              </a:rPr>
              <a:t>(īsumā)</a:t>
            </a:r>
            <a:endParaRPr lang="lv-LV" sz="2600" dirty="0"/>
          </a:p>
        </p:txBody>
      </p:sp>
      <p:sp>
        <p:nvSpPr>
          <p:cNvPr id="3" name="Satura vietturis 2">
            <a:extLst>
              <a:ext uri="{FF2B5EF4-FFF2-40B4-BE49-F238E27FC236}">
                <a16:creationId xmlns:a16="http://schemas.microsoft.com/office/drawing/2014/main" id="{D9A91068-F031-CEEB-64EF-08E35171C0C2}"/>
              </a:ext>
            </a:extLst>
          </p:cNvPr>
          <p:cNvSpPr>
            <a:spLocks noGrp="1"/>
          </p:cNvSpPr>
          <p:nvPr>
            <p:ph idx="1"/>
          </p:nvPr>
        </p:nvSpPr>
        <p:spPr>
          <a:xfrm>
            <a:off x="4772297" y="803186"/>
            <a:ext cx="6628023" cy="5248622"/>
          </a:xfrm>
        </p:spPr>
        <p:txBody>
          <a:bodyPr>
            <a:normAutofit/>
          </a:bodyPr>
          <a:lstStyle/>
          <a:p>
            <a:pPr algn="just"/>
            <a:r>
              <a:rPr lang="lv-LV" sz="2200" dirty="0">
                <a:latin typeface="Calibri" panose="020F0502020204030204" pitchFamily="34" charset="0"/>
                <a:ea typeface="Calibri" panose="020F0502020204030204" pitchFamily="34" charset="0"/>
                <a:cs typeface="Times New Roman" panose="02020603050405020304" pitchFamily="18" charset="0"/>
              </a:rPr>
              <a:t>Ar Ilgtspējīgas enerģētikas un klimata rīcību plānu (SECAP) saistītas aktivitātes</a:t>
            </a:r>
            <a:endParaRPr lang="lv-LV"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lv-LV" sz="2200" dirty="0">
                <a:effectLst/>
                <a:latin typeface="Calibri" panose="020F0502020204030204" pitchFamily="34" charset="0"/>
                <a:ea typeface="Calibri" panose="020F0502020204030204" pitchFamily="34" charset="0"/>
                <a:cs typeface="Times New Roman" panose="02020603050405020304" pitchFamily="18" charset="0"/>
              </a:rPr>
              <a:t>Ilgtspējīgi komunālie pakalpojumi </a:t>
            </a:r>
            <a:r>
              <a:rPr lang="lv-LV" sz="2200" dirty="0">
                <a:latin typeface="Calibri" panose="020F0502020204030204" pitchFamily="34" charset="0"/>
                <a:ea typeface="Calibri" panose="020F0502020204030204" pitchFamily="34" charset="0"/>
                <a:cs typeface="Times New Roman" panose="02020603050405020304" pitchFamily="18" charset="0"/>
              </a:rPr>
              <a:t>(</a:t>
            </a:r>
            <a:r>
              <a:rPr lang="lv-LV" sz="2200" dirty="0">
                <a:effectLst/>
                <a:latin typeface="Calibri" panose="020F0502020204030204" pitchFamily="34" charset="0"/>
                <a:ea typeface="Calibri" panose="020F0502020204030204" pitchFamily="34" charset="0"/>
                <a:cs typeface="Times New Roman" panose="02020603050405020304" pitchFamily="18" charset="0"/>
              </a:rPr>
              <a:t>notekūdeņi, siltumapgāde, apgaismojums, u.c.</a:t>
            </a:r>
            <a:r>
              <a:rPr lang="lv-LV" sz="2200" dirty="0">
                <a:latin typeface="Calibri" panose="020F0502020204030204" pitchFamily="34" charset="0"/>
                <a:ea typeface="Calibri" panose="020F0502020204030204" pitchFamily="34" charset="0"/>
                <a:cs typeface="Times New Roman" panose="02020603050405020304" pitchFamily="18" charset="0"/>
              </a:rPr>
              <a:t>)</a:t>
            </a:r>
          </a:p>
          <a:p>
            <a:pPr algn="just"/>
            <a:r>
              <a:rPr lang="lv-LV" sz="2200" dirty="0">
                <a:effectLst/>
                <a:latin typeface="Calibri" panose="020F0502020204030204" pitchFamily="34" charset="0"/>
                <a:ea typeface="Calibri" panose="020F0502020204030204" pitchFamily="34" charset="0"/>
                <a:cs typeface="Times New Roman" panose="02020603050405020304" pitchFamily="18" charset="0"/>
              </a:rPr>
              <a:t>Atjaunojamie energoresursi, </a:t>
            </a:r>
            <a:r>
              <a:rPr lang="lv-LV" sz="2200" dirty="0" err="1">
                <a:effectLst/>
                <a:latin typeface="Calibri" panose="020F0502020204030204" pitchFamily="34" charset="0"/>
                <a:ea typeface="Calibri" panose="020F0502020204030204" pitchFamily="34" charset="0"/>
                <a:cs typeface="Times New Roman" panose="02020603050405020304" pitchFamily="18" charset="0"/>
              </a:rPr>
              <a:t>energokopienas</a:t>
            </a:r>
            <a:r>
              <a:rPr lang="lv-LV" sz="2200" dirty="0">
                <a:effectLst/>
                <a:latin typeface="Calibri" panose="020F0502020204030204" pitchFamily="34" charset="0"/>
                <a:ea typeface="Calibri" panose="020F0502020204030204" pitchFamily="34" charset="0"/>
                <a:cs typeface="Times New Roman" panose="02020603050405020304" pitchFamily="18" charset="0"/>
              </a:rPr>
              <a:t> (pašvaldībām)</a:t>
            </a:r>
            <a:endParaRPr lang="lv-LV" sz="2200" dirty="0">
              <a:latin typeface="Calibri" panose="020F0502020204030204" pitchFamily="34" charset="0"/>
              <a:ea typeface="Calibri" panose="020F0502020204030204" pitchFamily="34" charset="0"/>
              <a:cs typeface="Times New Roman" panose="02020603050405020304" pitchFamily="18" charset="0"/>
            </a:endParaRPr>
          </a:p>
          <a:p>
            <a:pPr algn="just"/>
            <a:r>
              <a:rPr lang="lv-LV" sz="2200" dirty="0">
                <a:effectLst/>
                <a:latin typeface="Calibri" panose="020F0502020204030204" pitchFamily="34" charset="0"/>
                <a:ea typeface="Calibri" panose="020F0502020204030204" pitchFamily="34" charset="0"/>
                <a:cs typeface="Times New Roman" panose="02020603050405020304" pitchFamily="18" charset="0"/>
              </a:rPr>
              <a:t>Ilgtspējīga mobilitāte un transports</a:t>
            </a:r>
          </a:p>
          <a:p>
            <a:pPr algn="just"/>
            <a:r>
              <a:rPr lang="lv-LV" sz="2200" dirty="0">
                <a:effectLst/>
                <a:latin typeface="Calibri" panose="020F0502020204030204" pitchFamily="34" charset="0"/>
                <a:ea typeface="Calibri" panose="020F0502020204030204" pitchFamily="34" charset="0"/>
                <a:cs typeface="Times New Roman" panose="02020603050405020304" pitchFamily="18" charset="0"/>
              </a:rPr>
              <a:t>Pielāgošanas klimata pārmaiņām</a:t>
            </a:r>
            <a:endParaRPr lang="lv-LV" sz="2200" dirty="0">
              <a:latin typeface="Calibri" panose="020F0502020204030204" pitchFamily="34" charset="0"/>
              <a:ea typeface="Calibri" panose="020F0502020204030204" pitchFamily="34" charset="0"/>
              <a:cs typeface="Times New Roman" panose="02020603050405020304" pitchFamily="18" charset="0"/>
            </a:endParaRPr>
          </a:p>
          <a:p>
            <a:pPr algn="just"/>
            <a:r>
              <a:rPr lang="lv-LV" sz="2200" dirty="0">
                <a:effectLst/>
                <a:latin typeface="Calibri" panose="020F0502020204030204" pitchFamily="34" charset="0"/>
                <a:ea typeface="Calibri" panose="020F0502020204030204" pitchFamily="34" charset="0"/>
                <a:cs typeface="Times New Roman" panose="02020603050405020304" pitchFamily="18" charset="0"/>
              </a:rPr>
              <a:t>Oglekļa dioksīda piesaiste</a:t>
            </a:r>
          </a:p>
          <a:p>
            <a:pPr algn="just"/>
            <a:r>
              <a:rPr lang="lv-LV" sz="2200" dirty="0">
                <a:effectLst/>
                <a:latin typeface="Calibri" panose="020F0502020204030204" pitchFamily="34" charset="0"/>
                <a:ea typeface="Calibri" panose="020F0502020204030204" pitchFamily="34" charset="0"/>
                <a:cs typeface="Times New Roman" panose="02020603050405020304" pitchFamily="18" charset="0"/>
              </a:rPr>
              <a:t>Teritoriju attīstības plānošana</a:t>
            </a:r>
            <a:endParaRPr lang="lv-LV" sz="2200" dirty="0"/>
          </a:p>
        </p:txBody>
      </p:sp>
    </p:spTree>
    <p:extLst>
      <p:ext uri="{BB962C8B-B14F-4D97-AF65-F5344CB8AC3E}">
        <p14:creationId xmlns:p14="http://schemas.microsoft.com/office/powerpoint/2010/main" val="3275146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259EE2F-5728-C11B-9A28-DB649BDD5E28}"/>
              </a:ext>
            </a:extLst>
          </p:cNvPr>
          <p:cNvSpPr>
            <a:spLocks noGrp="1"/>
          </p:cNvSpPr>
          <p:nvPr>
            <p:ph type="title"/>
          </p:nvPr>
        </p:nvSpPr>
        <p:spPr/>
        <p:txBody>
          <a:bodyPr>
            <a:noAutofit/>
          </a:bodyPr>
          <a:lstStyle/>
          <a:p>
            <a:pPr>
              <a:lnSpc>
                <a:spcPct val="150000"/>
              </a:lnSpc>
            </a:pPr>
            <a:r>
              <a:rPr lang="lv-LV" sz="2800" kern="100" dirty="0">
                <a:latin typeface="Calibri" panose="020F0502020204030204" pitchFamily="34" charset="0"/>
                <a:cs typeface="Times New Roman" panose="02020603050405020304" pitchFamily="18" charset="0"/>
              </a:rPr>
              <a:t>PAŠVALDĪBU AKTUĀLIE </a:t>
            </a:r>
            <a:br>
              <a:rPr lang="lv-LV" sz="2800" kern="100" dirty="0">
                <a:latin typeface="Calibri" panose="020F0502020204030204" pitchFamily="34" charset="0"/>
                <a:cs typeface="Times New Roman" panose="02020603050405020304" pitchFamily="18" charset="0"/>
              </a:rPr>
            </a:br>
            <a:r>
              <a:rPr lang="lv-LV" sz="2600" kern="100" dirty="0">
                <a:latin typeface="Calibri" panose="020F0502020204030204" pitchFamily="34" charset="0"/>
                <a:cs typeface="Times New Roman" panose="02020603050405020304" pitchFamily="18" charset="0"/>
              </a:rPr>
              <a:t>JAUTĀJUMI - VAJADZĪBAS</a:t>
            </a:r>
            <a:endParaRPr lang="lv-LV" sz="2600" dirty="0"/>
          </a:p>
        </p:txBody>
      </p:sp>
      <p:sp>
        <p:nvSpPr>
          <p:cNvPr id="3" name="Satura vietturis 2">
            <a:extLst>
              <a:ext uri="{FF2B5EF4-FFF2-40B4-BE49-F238E27FC236}">
                <a16:creationId xmlns:a16="http://schemas.microsoft.com/office/drawing/2014/main" id="{D9A91068-F031-CEEB-64EF-08E35171C0C2}"/>
              </a:ext>
            </a:extLst>
          </p:cNvPr>
          <p:cNvSpPr>
            <a:spLocks noGrp="1"/>
          </p:cNvSpPr>
          <p:nvPr>
            <p:ph idx="1"/>
          </p:nvPr>
        </p:nvSpPr>
        <p:spPr>
          <a:xfrm>
            <a:off x="731521" y="803185"/>
            <a:ext cx="10668800" cy="5726923"/>
          </a:xfrm>
          <a:solidFill>
            <a:schemeClr val="bg1"/>
          </a:solidFill>
        </p:spPr>
        <p:txBody>
          <a:bodyPr>
            <a:normAutofit/>
          </a:bodyPr>
          <a:lstStyle/>
          <a:p>
            <a:pPr algn="just"/>
            <a:r>
              <a:rPr lang="lv-LV" sz="2200" dirty="0">
                <a:latin typeface="Calibri" panose="020F0502020204030204" pitchFamily="34" charset="0"/>
                <a:ea typeface="Calibri" panose="020F0502020204030204" pitchFamily="34" charset="0"/>
                <a:cs typeface="Times New Roman" panose="02020603050405020304" pitchFamily="18" charset="0"/>
              </a:rPr>
              <a:t>Ar Ilgtspējīgas enerģētikas un klimata rīcību plānu (SECAP) saistītas aktivitātes</a:t>
            </a:r>
          </a:p>
          <a:p>
            <a:pPr marL="457200" lvl="1" indent="0" algn="just">
              <a:buNone/>
            </a:pPr>
            <a:r>
              <a:rPr lang="lv-LV" sz="2000" dirty="0">
                <a:effectLst/>
                <a:latin typeface="Calibri" panose="020F0502020204030204" pitchFamily="34" charset="0"/>
                <a:ea typeface="Calibri" panose="020F0502020204030204" pitchFamily="34" charset="0"/>
                <a:cs typeface="Times New Roman" panose="02020603050405020304" pitchFamily="18" charset="0"/>
              </a:rPr>
              <a:t>Digitāla </a:t>
            </a:r>
            <a:r>
              <a:rPr lang="lv-LV" sz="2000" dirty="0" err="1">
                <a:effectLst/>
                <a:latin typeface="Calibri" panose="020F0502020204030204" pitchFamily="34" charset="0"/>
                <a:ea typeface="Calibri" panose="020F0502020204030204" pitchFamily="34" charset="0"/>
                <a:cs typeface="Times New Roman" panose="02020603050405020304" pitchFamily="18" charset="0"/>
              </a:rPr>
              <a:t>energopārvaldība</a:t>
            </a:r>
            <a:r>
              <a:rPr lang="lv-LV" sz="2000" dirty="0">
                <a:latin typeface="Calibri" panose="020F0502020204030204" pitchFamily="34" charset="0"/>
                <a:ea typeface="Calibri" panose="020F0502020204030204" pitchFamily="34" charset="0"/>
                <a:cs typeface="Times New Roman" panose="02020603050405020304" pitchFamily="18" charset="0"/>
              </a:rPr>
              <a:t>; Mākslīgā intelekta iespējas; Kvalifikācijas paaugstināšanas pasākumi </a:t>
            </a:r>
            <a:r>
              <a:rPr lang="lv-LV" sz="2000" dirty="0" err="1">
                <a:latin typeface="Calibri" panose="020F0502020204030204" pitchFamily="34" charset="0"/>
                <a:ea typeface="Calibri" panose="020F0502020204030204" pitchFamily="34" charset="0"/>
                <a:cs typeface="Times New Roman" panose="02020603050405020304" pitchFamily="18" charset="0"/>
              </a:rPr>
              <a:t>energopārvaldniekiem</a:t>
            </a:r>
            <a:r>
              <a:rPr lang="lv-LV" sz="2000" dirty="0">
                <a:latin typeface="Calibri" panose="020F0502020204030204" pitchFamily="34" charset="0"/>
                <a:ea typeface="Calibri" panose="020F0502020204030204" pitchFamily="34" charset="0"/>
                <a:cs typeface="Times New Roman" panose="02020603050405020304" pitchFamily="18" charset="0"/>
              </a:rPr>
              <a:t>; Pilotē SECAP plānu risinājumu; SECAP plānu pilnveide, izstrāde.</a:t>
            </a:r>
            <a:endParaRPr lang="lv-LV"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lv-LV" sz="2200" dirty="0">
                <a:effectLst/>
                <a:latin typeface="Calibri" panose="020F0502020204030204" pitchFamily="34" charset="0"/>
                <a:ea typeface="Calibri" panose="020F0502020204030204" pitchFamily="34" charset="0"/>
                <a:cs typeface="Times New Roman" panose="02020603050405020304" pitchFamily="18" charset="0"/>
              </a:rPr>
              <a:t>Ilgtspējīgi komunālie pakalpojumi</a:t>
            </a:r>
            <a:endParaRPr lang="lv-LV" sz="2200" dirty="0">
              <a:latin typeface="Calibri" panose="020F0502020204030204" pitchFamily="34" charset="0"/>
              <a:ea typeface="Calibri" panose="020F0502020204030204" pitchFamily="34" charset="0"/>
              <a:cs typeface="Times New Roman" panose="02020603050405020304" pitchFamily="18" charset="0"/>
            </a:endParaRPr>
          </a:p>
          <a:p>
            <a:pPr marL="914400" lvl="1" indent="-457200" algn="just">
              <a:buAutoNum type="alphaLcParenBoth"/>
            </a:pPr>
            <a:r>
              <a:rPr lang="lv-LV" sz="2000" dirty="0">
                <a:latin typeface="Calibri" panose="020F0502020204030204" pitchFamily="34" charset="0"/>
                <a:ea typeface="Calibri" panose="020F0502020204030204" pitchFamily="34" charset="0"/>
                <a:cs typeface="Times New Roman" panose="02020603050405020304" pitchFamily="18" charset="0"/>
              </a:rPr>
              <a:t>Notekūdeņi – inovatīvi tehnoloģiskie risinājumi notekūdeņu attīrīšanā; labās prakses piemēri; notekūdeņi kā resurss, piemēram, siltumenerģijas ražošanai.</a:t>
            </a:r>
          </a:p>
          <a:p>
            <a:pPr marL="914400" lvl="1" indent="-457200" algn="just">
              <a:buAutoNum type="alphaLcParenBoth"/>
            </a:pPr>
            <a:r>
              <a:rPr lang="lv-LV" sz="2000" dirty="0">
                <a:latin typeface="Calibri" panose="020F0502020204030204" pitchFamily="34" charset="0"/>
                <a:ea typeface="Calibri" panose="020F0502020204030204" pitchFamily="34" charset="0"/>
                <a:cs typeface="Times New Roman" panose="02020603050405020304" pitchFamily="18" charset="0"/>
              </a:rPr>
              <a:t>Siltumapgāde – efektīva un izmaksu ziņā samērīga centralizētā siltumenerģija, tās dažādo veidu analīze un CO2 izmešu salīdzināšana; inovatīvi risinājumi siltumapgādes optimizācijai; pilots siltumapgādes jomā.</a:t>
            </a:r>
          </a:p>
          <a:p>
            <a:pPr marL="914400" lvl="1" indent="-457200" algn="just">
              <a:buAutoNum type="alphaLcParenBoth"/>
            </a:pPr>
            <a:r>
              <a:rPr lang="lv-LV" sz="2000" dirty="0">
                <a:latin typeface="Calibri" panose="020F0502020204030204" pitchFamily="34" charset="0"/>
                <a:ea typeface="Calibri" panose="020F0502020204030204" pitchFamily="34" charset="0"/>
                <a:cs typeface="Times New Roman" panose="02020603050405020304" pitchFamily="18" charset="0"/>
              </a:rPr>
              <a:t>Apgaismojums – energoefektīva un vieda apgaismes sistēma; inovatīvi ne-emisiju apgaismes risinājumi; ESKO </a:t>
            </a:r>
            <a:r>
              <a:rPr lang="lv-LV" sz="2000" dirty="0" err="1">
                <a:latin typeface="Calibri" panose="020F0502020204030204" pitchFamily="34" charset="0"/>
                <a:ea typeface="Calibri" panose="020F0502020204030204" pitchFamily="34" charset="0"/>
                <a:cs typeface="Times New Roman" panose="02020603050405020304" pitchFamily="18" charset="0"/>
              </a:rPr>
              <a:t>ebergopārvaldības</a:t>
            </a:r>
            <a:r>
              <a:rPr lang="lv-LV" sz="2000" dirty="0">
                <a:latin typeface="Calibri" panose="020F0502020204030204" pitchFamily="34" charset="0"/>
                <a:ea typeface="Calibri" panose="020F0502020204030204" pitchFamily="34" charset="0"/>
                <a:cs typeface="Times New Roman" panose="02020603050405020304" pitchFamily="18" charset="0"/>
              </a:rPr>
              <a:t> sistēma ielu apgaismojumā; Labās un ne tik labās prakses piemēri.</a:t>
            </a:r>
          </a:p>
          <a:p>
            <a:pPr marL="914400" lvl="1" indent="-457200" algn="just">
              <a:buAutoNum type="alphaLcParenBoth"/>
            </a:pPr>
            <a:r>
              <a:rPr lang="lv-LV" sz="2000" dirty="0">
                <a:latin typeface="Calibri" panose="020F0502020204030204" pitchFamily="34" charset="0"/>
                <a:ea typeface="Calibri" panose="020F0502020204030204" pitchFamily="34" charset="0"/>
                <a:cs typeface="Times New Roman" panose="02020603050405020304" pitchFamily="18" charset="0"/>
              </a:rPr>
              <a:t>Ēku energoefektivitāte – pašvaldības speciālistu apmācības, </a:t>
            </a:r>
            <a:r>
              <a:rPr lang="lv-LV" sz="2000" dirty="0" err="1">
                <a:latin typeface="Calibri" panose="020F0502020204030204" pitchFamily="34" charset="0"/>
                <a:ea typeface="Calibri" panose="020F0502020204030204" pitchFamily="34" charset="0"/>
                <a:cs typeface="Times New Roman" panose="02020603050405020304" pitchFamily="18" charset="0"/>
              </a:rPr>
              <a:t>energopārvaldība</a:t>
            </a:r>
            <a:r>
              <a:rPr lang="lv-LV" sz="2000" dirty="0">
                <a:latin typeface="Calibri" panose="020F0502020204030204" pitchFamily="34" charset="0"/>
                <a:ea typeface="Calibri" panose="020F0502020204030204" pitchFamily="34" charset="0"/>
                <a:cs typeface="Times New Roman" panose="02020603050405020304" pitchFamily="18" charset="0"/>
              </a:rPr>
              <a:t>, datu uzskaite un analīze.</a:t>
            </a:r>
          </a:p>
        </p:txBody>
      </p:sp>
      <p:pic>
        <p:nvPicPr>
          <p:cNvPr id="5" name="Grafika 4" descr="Spuldze un zobrats">
            <a:extLst>
              <a:ext uri="{FF2B5EF4-FFF2-40B4-BE49-F238E27FC236}">
                <a16:creationId xmlns:a16="http://schemas.microsoft.com/office/drawing/2014/main" id="{A760F74C-89BE-521D-F7A0-9E8920A24BA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1983" y="62593"/>
            <a:ext cx="866648" cy="866648"/>
          </a:xfrm>
          <a:prstGeom prst="rect">
            <a:avLst/>
          </a:prstGeom>
        </p:spPr>
      </p:pic>
      <p:sp>
        <p:nvSpPr>
          <p:cNvPr id="6" name="TextBox 5">
            <a:extLst>
              <a:ext uri="{FF2B5EF4-FFF2-40B4-BE49-F238E27FC236}">
                <a16:creationId xmlns:a16="http://schemas.microsoft.com/office/drawing/2014/main" id="{64600ABA-7268-3A28-3471-711D73A6ABF2}"/>
              </a:ext>
            </a:extLst>
          </p:cNvPr>
          <p:cNvSpPr txBox="1"/>
          <p:nvPr/>
        </p:nvSpPr>
        <p:spPr>
          <a:xfrm>
            <a:off x="888631" y="167647"/>
            <a:ext cx="8783782" cy="523220"/>
          </a:xfrm>
          <a:prstGeom prst="rect">
            <a:avLst/>
          </a:prstGeom>
          <a:noFill/>
        </p:spPr>
        <p:txBody>
          <a:bodyPr wrap="square" rtlCol="0">
            <a:spAutoFit/>
          </a:bodyPr>
          <a:lstStyle/>
          <a:p>
            <a:r>
              <a:rPr lang="lv-LV" sz="2800" dirty="0"/>
              <a:t>Izvērsts pašvaldību vajadzību atspoguļojums </a:t>
            </a:r>
          </a:p>
        </p:txBody>
      </p:sp>
    </p:spTree>
    <p:extLst>
      <p:ext uri="{BB962C8B-B14F-4D97-AF65-F5344CB8AC3E}">
        <p14:creationId xmlns:p14="http://schemas.microsoft.com/office/powerpoint/2010/main" val="3956095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259EE2F-5728-C11B-9A28-DB649BDD5E28}"/>
              </a:ext>
            </a:extLst>
          </p:cNvPr>
          <p:cNvSpPr>
            <a:spLocks noGrp="1"/>
          </p:cNvSpPr>
          <p:nvPr>
            <p:ph type="title"/>
          </p:nvPr>
        </p:nvSpPr>
        <p:spPr/>
        <p:txBody>
          <a:bodyPr>
            <a:noAutofit/>
          </a:bodyPr>
          <a:lstStyle/>
          <a:p>
            <a:pPr>
              <a:lnSpc>
                <a:spcPct val="150000"/>
              </a:lnSpc>
            </a:pPr>
            <a:r>
              <a:rPr lang="lv-LV" sz="2800" kern="100" dirty="0">
                <a:latin typeface="Calibri" panose="020F0502020204030204" pitchFamily="34" charset="0"/>
                <a:cs typeface="Times New Roman" panose="02020603050405020304" pitchFamily="18" charset="0"/>
              </a:rPr>
              <a:t>PAŠVALDĪBU AKTUĀLIE </a:t>
            </a:r>
            <a:br>
              <a:rPr lang="lv-LV" sz="2800" kern="100" dirty="0">
                <a:latin typeface="Calibri" panose="020F0502020204030204" pitchFamily="34" charset="0"/>
                <a:cs typeface="Times New Roman" panose="02020603050405020304" pitchFamily="18" charset="0"/>
              </a:rPr>
            </a:br>
            <a:r>
              <a:rPr lang="lv-LV" sz="2600" kern="100" dirty="0">
                <a:latin typeface="Calibri" panose="020F0502020204030204" pitchFamily="34" charset="0"/>
                <a:cs typeface="Times New Roman" panose="02020603050405020304" pitchFamily="18" charset="0"/>
              </a:rPr>
              <a:t>JAUTĀJUMI - VAJADZĪBAS</a:t>
            </a:r>
            <a:endParaRPr lang="lv-LV" sz="2600" dirty="0"/>
          </a:p>
        </p:txBody>
      </p:sp>
      <p:sp>
        <p:nvSpPr>
          <p:cNvPr id="3" name="Satura vietturis 2">
            <a:extLst>
              <a:ext uri="{FF2B5EF4-FFF2-40B4-BE49-F238E27FC236}">
                <a16:creationId xmlns:a16="http://schemas.microsoft.com/office/drawing/2014/main" id="{D9A91068-F031-CEEB-64EF-08E35171C0C2}"/>
              </a:ext>
            </a:extLst>
          </p:cNvPr>
          <p:cNvSpPr>
            <a:spLocks noGrp="1"/>
          </p:cNvSpPr>
          <p:nvPr>
            <p:ph idx="1"/>
          </p:nvPr>
        </p:nvSpPr>
        <p:spPr>
          <a:xfrm>
            <a:off x="731521" y="803186"/>
            <a:ext cx="10668800" cy="5248622"/>
          </a:xfrm>
          <a:solidFill>
            <a:schemeClr val="bg1"/>
          </a:solidFill>
        </p:spPr>
        <p:txBody>
          <a:bodyPr>
            <a:normAutofit/>
          </a:bodyPr>
          <a:lstStyle/>
          <a:p>
            <a:pPr algn="just"/>
            <a:r>
              <a:rPr lang="lv-LV" sz="2200" dirty="0">
                <a:effectLst/>
                <a:latin typeface="Calibri" panose="020F0502020204030204" pitchFamily="34" charset="0"/>
                <a:ea typeface="Calibri" panose="020F0502020204030204" pitchFamily="34" charset="0"/>
                <a:cs typeface="Times New Roman" panose="02020603050405020304" pitchFamily="18" charset="0"/>
              </a:rPr>
              <a:t>Atjaunojamie energoresursi, </a:t>
            </a:r>
            <a:r>
              <a:rPr lang="lv-LV" sz="2200" dirty="0" err="1">
                <a:effectLst/>
                <a:latin typeface="Calibri" panose="020F0502020204030204" pitchFamily="34" charset="0"/>
                <a:ea typeface="Calibri" panose="020F0502020204030204" pitchFamily="34" charset="0"/>
                <a:cs typeface="Times New Roman" panose="02020603050405020304" pitchFamily="18" charset="0"/>
              </a:rPr>
              <a:t>energokopienas</a:t>
            </a:r>
            <a:r>
              <a:rPr lang="lv-LV" sz="2200" dirty="0">
                <a:effectLst/>
                <a:latin typeface="Calibri" panose="020F0502020204030204" pitchFamily="34" charset="0"/>
                <a:ea typeface="Calibri" panose="020F0502020204030204" pitchFamily="34" charset="0"/>
                <a:cs typeface="Times New Roman" panose="02020603050405020304" pitchFamily="18" charset="0"/>
              </a:rPr>
              <a:t> (pašvaldībām)</a:t>
            </a:r>
          </a:p>
          <a:p>
            <a:pPr marL="914400" lvl="1" indent="-457200" algn="just">
              <a:buAutoNum type="alphaLcParenBoth"/>
            </a:pPr>
            <a:r>
              <a:rPr lang="lv-LV" sz="2000" dirty="0">
                <a:latin typeface="Calibri" panose="020F0502020204030204" pitchFamily="34" charset="0"/>
                <a:ea typeface="Calibri" panose="020F0502020204030204" pitchFamily="34" charset="0"/>
                <a:cs typeface="Times New Roman" panose="02020603050405020304" pitchFamily="18" charset="0"/>
              </a:rPr>
              <a:t>kā pašvaldībām veiksmīgāk izmantot AER priekšrocības, lai investīcijas atmaksātos pēc iespējas īsākā laikā</a:t>
            </a:r>
          </a:p>
          <a:p>
            <a:pPr marL="914400" lvl="1" indent="-457200" algn="just">
              <a:buAutoNum type="alphaLcParenBoth"/>
            </a:pPr>
            <a:r>
              <a:rPr lang="lv-LV" sz="2000" dirty="0" err="1">
                <a:latin typeface="Calibri" panose="020F0502020204030204" pitchFamily="34" charset="0"/>
                <a:ea typeface="Calibri" panose="020F0502020204030204" pitchFamily="34" charset="0"/>
                <a:cs typeface="Times New Roman" panose="02020603050405020304" pitchFamily="18" charset="0"/>
              </a:rPr>
              <a:t>energokopienu</a:t>
            </a:r>
            <a:r>
              <a:rPr lang="lv-LV" sz="2000" dirty="0">
                <a:latin typeface="Calibri" panose="020F0502020204030204" pitchFamily="34" charset="0"/>
                <a:ea typeface="Calibri" panose="020F0502020204030204" pitchFamily="34" charset="0"/>
                <a:cs typeface="Times New Roman" panose="02020603050405020304" pitchFamily="18" charset="0"/>
              </a:rPr>
              <a:t> izveidošana (pašvaldības); saules paneļu un citu AER uzstādīšana pašvaldības ēkās; pašvaldības sadarbības modeļi ar iedzīvotājiem </a:t>
            </a:r>
            <a:r>
              <a:rPr lang="lv-LV" sz="2000" dirty="0" err="1">
                <a:latin typeface="Calibri" panose="020F0502020204030204" pitchFamily="34" charset="0"/>
                <a:ea typeface="Calibri" panose="020F0502020204030204" pitchFamily="34" charset="0"/>
                <a:cs typeface="Times New Roman" panose="02020603050405020304" pitchFamily="18" charset="0"/>
              </a:rPr>
              <a:t>energokopienu</a:t>
            </a:r>
            <a:r>
              <a:rPr lang="lv-LV" sz="2000" dirty="0">
                <a:latin typeface="Calibri" panose="020F0502020204030204" pitchFamily="34" charset="0"/>
                <a:ea typeface="Calibri" panose="020F0502020204030204" pitchFamily="34" charset="0"/>
                <a:cs typeface="Times New Roman" panose="02020603050405020304" pitchFamily="18" charset="0"/>
              </a:rPr>
              <a:t> attīstībai; AER projektu vērtēšana un finansēšana; labās prakses piemēri.</a:t>
            </a:r>
          </a:p>
          <a:p>
            <a:pPr algn="just"/>
            <a:r>
              <a:rPr lang="lv-LV" sz="2200" dirty="0">
                <a:effectLst/>
                <a:latin typeface="Calibri" panose="020F0502020204030204" pitchFamily="34" charset="0"/>
                <a:ea typeface="Calibri" panose="020F0502020204030204" pitchFamily="34" charset="0"/>
                <a:cs typeface="Times New Roman" panose="02020603050405020304" pitchFamily="18" charset="0"/>
              </a:rPr>
              <a:t>Ilgtspējīga mobilitāte un transports</a:t>
            </a:r>
          </a:p>
          <a:p>
            <a:pPr marL="914400" lvl="1" indent="-457200" algn="just">
              <a:buAutoNum type="alphaLcParenBoth"/>
            </a:pPr>
            <a:r>
              <a:rPr lang="lv-LV" sz="2000" dirty="0">
                <a:latin typeface="Calibri" panose="020F0502020204030204" pitchFamily="34" charset="0"/>
                <a:ea typeface="Calibri" panose="020F0502020204030204" pitchFamily="34" charset="0"/>
                <a:cs typeface="Times New Roman" panose="02020603050405020304" pitchFamily="18" charset="0"/>
              </a:rPr>
              <a:t>ilgtspējīga mobilitātes plāna izstrāde un ieviešana pašvaldību un reģionālā līmenī; zemu emisiju zonu ieviešana pilsētās un to ieguvumu analīze; piloti.</a:t>
            </a:r>
          </a:p>
          <a:p>
            <a:pPr marL="914400" lvl="1" indent="-457200" algn="just">
              <a:buAutoNum type="alphaLcParenBoth"/>
            </a:pPr>
            <a:r>
              <a:rPr lang="lv-LV" sz="2000" dirty="0" err="1">
                <a:latin typeface="Calibri" panose="020F0502020204030204" pitchFamily="34" charset="0"/>
                <a:ea typeface="Calibri" panose="020F0502020204030204" pitchFamily="34" charset="0"/>
                <a:cs typeface="Times New Roman" panose="02020603050405020304" pitchFamily="18" charset="0"/>
              </a:rPr>
              <a:t>energopārvaldības</a:t>
            </a:r>
            <a:r>
              <a:rPr lang="lv-LV" sz="2000" dirty="0">
                <a:latin typeface="Calibri" panose="020F0502020204030204" pitchFamily="34" charset="0"/>
                <a:ea typeface="Calibri" panose="020F0502020204030204" pitchFamily="34" charset="0"/>
                <a:cs typeface="Times New Roman" panose="02020603050405020304" pitchFamily="18" charset="0"/>
              </a:rPr>
              <a:t> sistēma transporta jomā.</a:t>
            </a:r>
          </a:p>
          <a:p>
            <a:pPr marL="914400" lvl="1" indent="-457200" algn="just">
              <a:buAutoNum type="alphaLcParenBoth"/>
            </a:pPr>
            <a:r>
              <a:rPr lang="lv-LV" sz="2000" dirty="0">
                <a:latin typeface="Calibri" panose="020F0502020204030204" pitchFamily="34" charset="0"/>
                <a:ea typeface="Calibri" panose="020F0502020204030204" pitchFamily="34" charset="0"/>
                <a:cs typeface="Times New Roman" panose="02020603050405020304" pitchFamily="18" charset="0"/>
              </a:rPr>
              <a:t>ilgtspējīga sabiedriskā transporta pakalpojumu sniegšana pašvaldībās un funkcionāli mobilitātes punkti.</a:t>
            </a:r>
          </a:p>
        </p:txBody>
      </p:sp>
    </p:spTree>
    <p:extLst>
      <p:ext uri="{BB962C8B-B14F-4D97-AF65-F5344CB8AC3E}">
        <p14:creationId xmlns:p14="http://schemas.microsoft.com/office/powerpoint/2010/main" val="1204443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259EE2F-5728-C11B-9A28-DB649BDD5E28}"/>
              </a:ext>
            </a:extLst>
          </p:cNvPr>
          <p:cNvSpPr>
            <a:spLocks noGrp="1"/>
          </p:cNvSpPr>
          <p:nvPr>
            <p:ph type="title"/>
          </p:nvPr>
        </p:nvSpPr>
        <p:spPr/>
        <p:txBody>
          <a:bodyPr>
            <a:noAutofit/>
          </a:bodyPr>
          <a:lstStyle/>
          <a:p>
            <a:pPr>
              <a:lnSpc>
                <a:spcPct val="150000"/>
              </a:lnSpc>
            </a:pPr>
            <a:r>
              <a:rPr lang="lv-LV" sz="2800" kern="100" dirty="0">
                <a:latin typeface="Calibri" panose="020F0502020204030204" pitchFamily="34" charset="0"/>
                <a:cs typeface="Times New Roman" panose="02020603050405020304" pitchFamily="18" charset="0"/>
              </a:rPr>
              <a:t>PAŠVALDĪBU AKTUĀLIE </a:t>
            </a:r>
            <a:br>
              <a:rPr lang="lv-LV" sz="2800" kern="100" dirty="0">
                <a:latin typeface="Calibri" panose="020F0502020204030204" pitchFamily="34" charset="0"/>
                <a:cs typeface="Times New Roman" panose="02020603050405020304" pitchFamily="18" charset="0"/>
              </a:rPr>
            </a:br>
            <a:r>
              <a:rPr lang="lv-LV" sz="2600" kern="100" dirty="0">
                <a:latin typeface="Calibri" panose="020F0502020204030204" pitchFamily="34" charset="0"/>
                <a:cs typeface="Times New Roman" panose="02020603050405020304" pitchFamily="18" charset="0"/>
              </a:rPr>
              <a:t>JAUTĀJUMI - VAJADZĪBAS</a:t>
            </a:r>
            <a:endParaRPr lang="lv-LV" sz="2600" dirty="0"/>
          </a:p>
        </p:txBody>
      </p:sp>
      <p:sp>
        <p:nvSpPr>
          <p:cNvPr id="3" name="Satura vietturis 2">
            <a:extLst>
              <a:ext uri="{FF2B5EF4-FFF2-40B4-BE49-F238E27FC236}">
                <a16:creationId xmlns:a16="http://schemas.microsoft.com/office/drawing/2014/main" id="{D9A91068-F031-CEEB-64EF-08E35171C0C2}"/>
              </a:ext>
            </a:extLst>
          </p:cNvPr>
          <p:cNvSpPr>
            <a:spLocks noGrp="1"/>
          </p:cNvSpPr>
          <p:nvPr>
            <p:ph idx="1"/>
          </p:nvPr>
        </p:nvSpPr>
        <p:spPr>
          <a:xfrm>
            <a:off x="731521" y="803186"/>
            <a:ext cx="10668800" cy="5248622"/>
          </a:xfrm>
          <a:solidFill>
            <a:schemeClr val="bg1"/>
          </a:solidFill>
        </p:spPr>
        <p:txBody>
          <a:bodyPr>
            <a:normAutofit fontScale="92500" lnSpcReduction="10000"/>
          </a:bodyPr>
          <a:lstStyle/>
          <a:p>
            <a:pPr algn="just"/>
            <a:r>
              <a:rPr lang="lv-LV" sz="2200" dirty="0">
                <a:effectLst/>
                <a:latin typeface="Calibri" panose="020F0502020204030204" pitchFamily="34" charset="0"/>
                <a:ea typeface="Calibri" panose="020F0502020204030204" pitchFamily="34" charset="0"/>
                <a:cs typeface="Times New Roman" panose="02020603050405020304" pitchFamily="18" charset="0"/>
              </a:rPr>
              <a:t>Pielāgošanas klimata pārmaiņām</a:t>
            </a:r>
          </a:p>
          <a:p>
            <a:pPr marL="914400" lvl="1" indent="-457200" algn="just">
              <a:buAutoNum type="alphaLcParenBoth"/>
            </a:pPr>
            <a:r>
              <a:rPr lang="lv-LV" sz="2000" dirty="0">
                <a:latin typeface="Calibri" panose="020F0502020204030204" pitchFamily="34" charset="0"/>
                <a:ea typeface="Calibri" panose="020F0502020204030204" pitchFamily="34" charset="0"/>
                <a:cs typeface="Times New Roman" panose="02020603050405020304" pitchFamily="18" charset="0"/>
              </a:rPr>
              <a:t>ieviest meliorācijas sistēmas pārvaldības mehānismu, kas veicina resursu ilgtspējīgu apsaimniekošanu un izmantošanu.</a:t>
            </a:r>
          </a:p>
          <a:p>
            <a:pPr marL="914400" lvl="1" indent="-457200" algn="just">
              <a:buAutoNum type="alphaLcParenBoth"/>
            </a:pPr>
            <a:r>
              <a:rPr lang="lv-LV" sz="2000" dirty="0">
                <a:effectLst/>
                <a:latin typeface="Calibri" panose="020F0502020204030204" pitchFamily="34" charset="0"/>
                <a:ea typeface="Calibri" panose="020F0502020204030204" pitchFamily="34" charset="0"/>
                <a:cs typeface="Times New Roman" panose="02020603050405020304" pitchFamily="18" charset="0"/>
              </a:rPr>
              <a:t>Integrēta notekūdeņu/ lietus ūdeņu apsaimniekošana, datu ievākšana par ūdens līmeņa izmaiņām, hidroloģiskajiem mērījumiem; ūdens resursu racionāla izmantošana un </a:t>
            </a:r>
            <a:r>
              <a:rPr lang="lv-LV" sz="2000" dirty="0" err="1">
                <a:effectLst/>
                <a:latin typeface="Calibri" panose="020F0502020204030204" pitchFamily="34" charset="0"/>
                <a:ea typeface="Calibri" panose="020F0502020204030204" pitchFamily="34" charset="0"/>
                <a:cs typeface="Times New Roman" panose="02020603050405020304" pitchFamily="18" charset="0"/>
              </a:rPr>
              <a:t>lietusūdens</a:t>
            </a:r>
            <a:r>
              <a:rPr lang="lv-LV" sz="2000" dirty="0">
                <a:effectLst/>
                <a:latin typeface="Calibri" panose="020F0502020204030204" pitchFamily="34" charset="0"/>
                <a:ea typeface="Calibri" panose="020F0502020204030204" pitchFamily="34" charset="0"/>
                <a:cs typeface="Times New Roman" panose="02020603050405020304" pitchFamily="18" charset="0"/>
              </a:rPr>
              <a:t> uzkrāšanas un izmantošanas potenciāls, jaunākās inovācijas; nepieciešami kompetenti speciālisti, vadlīnijas.</a:t>
            </a:r>
          </a:p>
          <a:p>
            <a:pPr marL="914400" lvl="1" indent="-457200" algn="just">
              <a:buAutoNum type="alphaLcParenBoth"/>
            </a:pPr>
            <a:r>
              <a:rPr lang="lv-LV" sz="2000" dirty="0">
                <a:effectLst/>
                <a:latin typeface="Calibri" panose="020F0502020204030204" pitchFamily="34" charset="0"/>
                <a:ea typeface="Calibri" panose="020F0502020204030204" pitchFamily="34" charset="0"/>
                <a:cs typeface="Times New Roman" panose="02020603050405020304" pitchFamily="18" charset="0"/>
              </a:rPr>
              <a:t>Zaļās infrastruktūras apsaimniekošana un uzturēšana, praktiski piemēri (piem., zaļo salu un koridoru izveidošana pilsētvidē, u.c.).</a:t>
            </a:r>
          </a:p>
          <a:p>
            <a:pPr algn="just"/>
            <a:r>
              <a:rPr lang="lv-LV" sz="2200" dirty="0">
                <a:effectLst/>
                <a:latin typeface="Calibri" panose="020F0502020204030204" pitchFamily="34" charset="0"/>
                <a:ea typeface="Calibri" panose="020F0502020204030204" pitchFamily="34" charset="0"/>
                <a:cs typeface="Times New Roman" panose="02020603050405020304" pitchFamily="18" charset="0"/>
              </a:rPr>
              <a:t>Oglekļa dioksīda piesaiste – praktiski piemēri, darbsemināri, prakse.</a:t>
            </a:r>
          </a:p>
          <a:p>
            <a:pPr algn="just"/>
            <a:r>
              <a:rPr lang="lv-LV" sz="2200" dirty="0">
                <a:effectLst/>
                <a:latin typeface="Calibri" panose="020F0502020204030204" pitchFamily="34" charset="0"/>
                <a:ea typeface="Calibri" panose="020F0502020204030204" pitchFamily="34" charset="0"/>
                <a:cs typeface="Times New Roman" panose="02020603050405020304" pitchFamily="18" charset="0"/>
              </a:rPr>
              <a:t>Teritoriju attīstības plānošana</a:t>
            </a:r>
          </a:p>
          <a:p>
            <a:pPr marL="914400" lvl="1" indent="-457200" algn="just">
              <a:buAutoNum type="alphaLcParenBoth"/>
            </a:pPr>
            <a:r>
              <a:rPr lang="lv-LV" sz="2000" dirty="0">
                <a:latin typeface="Calibri" panose="020F0502020204030204" pitchFamily="34" charset="0"/>
                <a:cs typeface="Times New Roman" panose="02020603050405020304" pitchFamily="18" charset="0"/>
              </a:rPr>
              <a:t>dažādās plānošanas stadijās integrēt klimata jautājumus</a:t>
            </a:r>
          </a:p>
          <a:p>
            <a:pPr marL="914400" lvl="1" indent="-457200" algn="just">
              <a:buAutoNum type="alphaLcParenBoth"/>
            </a:pPr>
            <a:r>
              <a:rPr lang="lv-LV" sz="2000" dirty="0">
                <a:latin typeface="Calibri" panose="020F0502020204030204" pitchFamily="34" charset="0"/>
                <a:cs typeface="Times New Roman" panose="02020603050405020304" pitchFamily="18" charset="0"/>
              </a:rPr>
              <a:t>dati un to izmantošana speciālistu ikdienas darbā, lēmumu pieņemšanā</a:t>
            </a:r>
          </a:p>
          <a:p>
            <a:pPr marL="914400" lvl="1" indent="-457200" algn="just">
              <a:buAutoNum type="alphaLcParenBoth"/>
            </a:pPr>
            <a:r>
              <a:rPr lang="lv-LV" sz="2000" dirty="0">
                <a:latin typeface="Calibri" panose="020F0502020204030204" pitchFamily="34" charset="0"/>
                <a:cs typeface="Times New Roman" panose="02020603050405020304" pitchFamily="18" charset="0"/>
              </a:rPr>
              <a:t>ĢIS interaktīvās vides pielietošana sabiedrības iesaistē </a:t>
            </a:r>
            <a:endParaRPr lang="lv-LV" sz="2000" dirty="0"/>
          </a:p>
        </p:txBody>
      </p:sp>
    </p:spTree>
    <p:extLst>
      <p:ext uri="{BB962C8B-B14F-4D97-AF65-F5344CB8AC3E}">
        <p14:creationId xmlns:p14="http://schemas.microsoft.com/office/powerpoint/2010/main" val="3422935180"/>
      </p:ext>
    </p:extLst>
  </p:cSld>
  <p:clrMapOvr>
    <a:masterClrMapping/>
  </p:clrMapOvr>
</p:sld>
</file>

<file path=ppt/theme/theme1.xml><?xml version="1.0" encoding="utf-8"?>
<a:theme xmlns:a="http://schemas.openxmlformats.org/drawingml/2006/main" name="Atlass">
  <a:themeElements>
    <a:clrScheme name="Atlas">
      <a:dk1>
        <a:sysClr val="windowText" lastClr="000000"/>
      </a:dk1>
      <a:lt1>
        <a:sysClr val="window" lastClr="FFFFFF"/>
      </a:lt1>
      <a:dk2>
        <a:srgbClr val="454545"/>
      </a:dk2>
      <a:lt2>
        <a:srgbClr val="E0E0E0"/>
      </a:lt2>
      <a:accent1>
        <a:srgbClr val="78C30D"/>
      </a:accent1>
      <a:accent2>
        <a:srgbClr val="099B62"/>
      </a:accent2>
      <a:accent3>
        <a:srgbClr val="21CFDF"/>
      </a:accent3>
      <a:accent4>
        <a:srgbClr val="179FDF"/>
      </a:accent4>
      <a:accent5>
        <a:srgbClr val="E75710"/>
      </a:accent5>
      <a:accent6>
        <a:srgbClr val="F89C19"/>
      </a:accent6>
      <a:hlink>
        <a:srgbClr val="7CDE25"/>
      </a:hlink>
      <a:folHlink>
        <a:srgbClr val="BCE8A8"/>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EF0781-FB17-4F1F-B3B1-699933968CEA}"/>
    </a:ext>
  </a:extLst>
</a:theme>
</file>

<file path=docProps/app.xml><?xml version="1.0" encoding="utf-8"?>
<Properties xmlns="http://schemas.openxmlformats.org/officeDocument/2006/extended-properties" xmlns:vt="http://schemas.openxmlformats.org/officeDocument/2006/docPropsVTypes">
  <Template>TM16401371[[fn=Atlass]]</Template>
  <TotalTime>2548</TotalTime>
  <Words>1373</Words>
  <Application>Microsoft Office PowerPoint</Application>
  <PresentationFormat>Platekrāna</PresentationFormat>
  <Paragraphs>143</Paragraphs>
  <Slides>14</Slides>
  <Notes>0</Notes>
  <HiddenSlides>0</HiddenSlides>
  <MMClips>0</MMClips>
  <ScaleCrop>false</ScaleCrop>
  <HeadingPairs>
    <vt:vector size="6" baseType="variant">
      <vt:variant>
        <vt:lpstr>Lietotie fonti</vt:lpstr>
      </vt:variant>
      <vt:variant>
        <vt:i4>4</vt:i4>
      </vt:variant>
      <vt:variant>
        <vt:lpstr>Dizains</vt:lpstr>
      </vt:variant>
      <vt:variant>
        <vt:i4>1</vt:i4>
      </vt:variant>
      <vt:variant>
        <vt:lpstr>Slaidu virsraksti</vt:lpstr>
      </vt:variant>
      <vt:variant>
        <vt:i4>14</vt:i4>
      </vt:variant>
    </vt:vector>
  </HeadingPairs>
  <TitlesOfParts>
    <vt:vector size="19" baseType="lpstr">
      <vt:lpstr>Calibri</vt:lpstr>
      <vt:lpstr>Calibri Light</vt:lpstr>
      <vt:lpstr>Rockwell</vt:lpstr>
      <vt:lpstr>Wingdings</vt:lpstr>
      <vt:lpstr>Atlass</vt:lpstr>
      <vt:lpstr>Kurzemes plānošanas reģiona  Attīstības padomes sēde</vt:lpstr>
      <vt:lpstr>SAM 5.1.1.1. pasākums  «Infrastruktūra uzņēmējdarbības atbalstam»  1.kārta - IPIA, reģionāla mēroga projekti</vt:lpstr>
      <vt:lpstr>PowerPoint prezentācija</vt:lpstr>
      <vt:lpstr>Tālākie soļi</vt:lpstr>
      <vt:lpstr>6.1.1.8. pasākums «Pašvaldību un reģionu speciālistu prasmju paaugstināšana klimatneitrālas ekonomikas un sociālekonomisko seku saistībā ar klimata pārmaiņām mazināšanas jautājumos»</vt:lpstr>
      <vt:lpstr>PAŠVALDĪBU INTERESĒJOŠIE JAUTĀJUMI (īsumā)</vt:lpstr>
      <vt:lpstr>PAŠVALDĪBU AKTUĀLIE  JAUTĀJUMI - VAJADZĪBAS</vt:lpstr>
      <vt:lpstr>PAŠVALDĪBU AKTUĀLIE  JAUTĀJUMI - VAJADZĪBAS</vt:lpstr>
      <vt:lpstr>PAŠVALDĪBU AKTUĀLIE  JAUTĀJUMI - VAJADZĪBAS</vt:lpstr>
      <vt:lpstr>SAM 5.1.1.  “Vietējās teritorijas integrētās sociālās, ekonomiskās un vides attīstības un kultūras mantojuma, tūrisma un drošības veicināšana pilsētu funkcionālajās teritorijās” pasākums  5.1.1.4. “Viedās pašvaldības”</vt:lpstr>
      <vt:lpstr>Kurzemes pašvaldību projekta idejas</vt:lpstr>
      <vt:lpstr>Idejas 10% samazinājumam</vt:lpstr>
      <vt:lpstr>Process, termiņi</vt:lpstr>
      <vt:lpstr>Paldies!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Inguna T.</dc:creator>
  <cp:lastModifiedBy>Inguna T.</cp:lastModifiedBy>
  <cp:revision>19</cp:revision>
  <dcterms:created xsi:type="dcterms:W3CDTF">2024-01-04T16:07:31Z</dcterms:created>
  <dcterms:modified xsi:type="dcterms:W3CDTF">2024-01-11T19:55:24Z</dcterms:modified>
</cp:coreProperties>
</file>