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8" r:id="rId3"/>
    <p:sldId id="257" r:id="rId4"/>
    <p:sldId id="259" r:id="rId5"/>
    <p:sldId id="260" r:id="rId6"/>
    <p:sldId id="261" r:id="rId7"/>
    <p:sldId id="291" r:id="rId8"/>
    <p:sldId id="303" r:id="rId9"/>
    <p:sldId id="306" r:id="rId10"/>
    <p:sldId id="262" r:id="rId11"/>
    <p:sldId id="292" r:id="rId12"/>
    <p:sldId id="263" r:id="rId13"/>
    <p:sldId id="293" r:id="rId14"/>
    <p:sldId id="295" r:id="rId15"/>
    <p:sldId id="264" r:id="rId16"/>
    <p:sldId id="296" r:id="rId17"/>
    <p:sldId id="302" r:id="rId18"/>
    <p:sldId id="308" r:id="rId19"/>
    <p:sldId id="309" r:id="rId20"/>
    <p:sldId id="288" r:id="rId21"/>
    <p:sldId id="265" r:id="rId22"/>
    <p:sldId id="266" r:id="rId23"/>
    <p:sldId id="267" r:id="rId24"/>
    <p:sldId id="268" r:id="rId25"/>
    <p:sldId id="269" r:id="rId26"/>
    <p:sldId id="307" r:id="rId27"/>
    <p:sldId id="270" r:id="rId28"/>
    <p:sldId id="271" r:id="rId29"/>
    <p:sldId id="272" r:id="rId30"/>
    <p:sldId id="289" r:id="rId31"/>
    <p:sldId id="290" r:id="rId32"/>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4ZKKvbAd/mS71J1IB+24y4a3rY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C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G:\Mans%20disks\KurzemeVisiem2\Detalais%20plans\aTTISTIBAS%20PADOME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Mans%20disks\KurzemeVisiem2\Detalais%20plans\aTTISTIBAS%20PADOME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lv-LV" sz="2400" b="0" i="0" u="none" strike="noStrike" kern="1200" cap="none" baseline="0" dirty="0">
                <a:solidFill>
                  <a:srgbClr val="002C89"/>
                </a:solidFill>
                <a:latin typeface="Times New Roman"/>
                <a:ea typeface="Trebuchet MS"/>
                <a:cs typeface="Times New Roman"/>
                <a:sym typeface="Trebuchet MS"/>
              </a:defRPr>
            </a:pPr>
            <a:r>
              <a:rPr lang="lv-LV" sz="2400" b="0" i="0" u="none" strike="noStrike" cap="none" dirty="0">
                <a:solidFill>
                  <a:srgbClr val="002C89"/>
                </a:solidFill>
                <a:latin typeface="Times New Roman"/>
                <a:ea typeface="Trebuchet MS"/>
                <a:cs typeface="Times New Roman"/>
                <a:sym typeface="Trebuchet MS"/>
              </a:rPr>
              <a:t>Personu ar GRT pakalpojumiem plānotā finansējuma apguve uz 31.03.2022.</a:t>
            </a:r>
          </a:p>
        </c:rich>
      </c:tx>
      <c:overlay val="0"/>
      <c:spPr>
        <a:noFill/>
        <a:ln>
          <a:noFill/>
        </a:ln>
        <a:effectLst/>
      </c:spPr>
      <c:txPr>
        <a:bodyPr rot="0" spcFirstLastPara="1" vertOverflow="ellipsis" vert="horz" wrap="square" anchor="ctr" anchorCtr="1"/>
        <a:lstStyle/>
        <a:p>
          <a:pPr>
            <a:defRPr lang="lv-LV" sz="2400" b="0" i="0" u="none" strike="noStrike" kern="1200" cap="none" baseline="0" dirty="0">
              <a:solidFill>
                <a:srgbClr val="002C89"/>
              </a:solidFill>
              <a:latin typeface="Times New Roman"/>
              <a:ea typeface="Trebuchet MS"/>
              <a:cs typeface="Times New Roman"/>
              <a:sym typeface="Trebuchet MS"/>
            </a:defRPr>
          </a:pPr>
          <a:endParaRPr lang="lv-LV"/>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ctr"/>
          <c:showLegendKey val="0"/>
          <c:showVal val="0"/>
          <c:showCatName val="0"/>
          <c:showSerName val="0"/>
          <c:showPercent val="1"/>
          <c:showBubbleSize val="0"/>
          <c:showLeaderLines val="0"/>
        </c:dLbls>
      </c:pie3D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lgn="l">
              <a:defRPr sz="1400" b="0" i="0" u="none" strike="noStrike" kern="1200" spc="0" baseline="0">
                <a:solidFill>
                  <a:schemeClr val="tx1">
                    <a:lumMod val="65000"/>
                    <a:lumOff val="35000"/>
                  </a:schemeClr>
                </a:solidFill>
                <a:latin typeface="+mn-lt"/>
                <a:ea typeface="+mn-ea"/>
                <a:cs typeface="+mn-cs"/>
              </a:defRPr>
            </a:pPr>
            <a:r>
              <a:rPr lang="lv-LV" sz="1800" dirty="0"/>
              <a:t>Personu ar GRT pakalpojumiem plānotā finansējuma apguve līdz 30.09.2022.</a:t>
            </a:r>
          </a:p>
        </c:rich>
      </c:tx>
      <c:layout>
        <c:manualLayout>
          <c:xMode val="edge"/>
          <c:yMode val="edge"/>
          <c:x val="0.16550476696421584"/>
          <c:y val="7.4269045246681362E-2"/>
        </c:manualLayout>
      </c:layout>
      <c:overlay val="0"/>
      <c:spPr>
        <a:noFill/>
        <a:ln>
          <a:noFill/>
        </a:ln>
        <a:effectLst/>
      </c:spPr>
      <c:txPr>
        <a:bodyPr rot="0" spcFirstLastPara="1" vertOverflow="ellipsis" vert="horz" wrap="square" anchor="t" anchorCtr="0"/>
        <a:lstStyle/>
        <a:p>
          <a:pPr algn="l">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pieChart>
        <c:varyColors val="1"/>
        <c:ser>
          <c:idx val="0"/>
          <c:order val="0"/>
          <c:spPr>
            <a:ln>
              <a:solidFill>
                <a:schemeClr val="accent1">
                  <a:lumMod val="50000"/>
                </a:schemeClr>
              </a:solidFill>
            </a:ln>
          </c:spPr>
          <c:explosion val="17"/>
          <c:dPt>
            <c:idx val="0"/>
            <c:bubble3D val="0"/>
            <c:explosion val="0"/>
            <c:spPr>
              <a:solidFill>
                <a:schemeClr val="accent1"/>
              </a:solidFill>
              <a:ln w="19050">
                <a:solidFill>
                  <a:schemeClr val="accent1">
                    <a:lumMod val="50000"/>
                  </a:schemeClr>
                </a:solidFill>
              </a:ln>
              <a:effectLst/>
            </c:spPr>
            <c:extLst>
              <c:ext xmlns:c16="http://schemas.microsoft.com/office/drawing/2014/chart" uri="{C3380CC4-5D6E-409C-BE32-E72D297353CC}">
                <c16:uniqueId val="{00000001-25CB-40ED-A7F9-F469C0D12F5D}"/>
              </c:ext>
            </c:extLst>
          </c:dPt>
          <c:dPt>
            <c:idx val="1"/>
            <c:bubble3D val="0"/>
            <c:spPr>
              <a:solidFill>
                <a:schemeClr val="accent2"/>
              </a:solidFill>
              <a:ln w="19050">
                <a:solidFill>
                  <a:schemeClr val="accent1">
                    <a:lumMod val="50000"/>
                  </a:schemeClr>
                </a:solidFill>
              </a:ln>
              <a:effectLst/>
            </c:spPr>
            <c:extLst>
              <c:ext xmlns:c16="http://schemas.microsoft.com/office/drawing/2014/chart" uri="{C3380CC4-5D6E-409C-BE32-E72D297353CC}">
                <c16:uniqueId val="{00000003-25CB-40ED-A7F9-F469C0D12F5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'attiecināmie izd. (C 9)'!$B$66:$B$67</c:f>
              <c:strCache>
                <c:ptCount val="2"/>
                <c:pt idx="0">
                  <c:v>Plānotais finansējums līdz 31.12.2023</c:v>
                </c:pt>
                <c:pt idx="1">
                  <c:v>KPR kompensētais finansējums līdz 30.09.2022</c:v>
                </c:pt>
              </c:strCache>
            </c:strRef>
          </c:cat>
          <c:val>
            <c:numRef>
              <c:f>'attiecināmie izd. (C 9)'!$C$66:$C$67</c:f>
              <c:numCache>
                <c:formatCode>General</c:formatCode>
                <c:ptCount val="2"/>
                <c:pt idx="0">
                  <c:v>2873673.97</c:v>
                </c:pt>
                <c:pt idx="1">
                  <c:v>741579.4</c:v>
                </c:pt>
              </c:numCache>
            </c:numRef>
          </c:val>
          <c:extLst>
            <c:ext xmlns:c16="http://schemas.microsoft.com/office/drawing/2014/chart" uri="{C3380CC4-5D6E-409C-BE32-E72D297353CC}">
              <c16:uniqueId val="{00000004-25CB-40ED-A7F9-F469C0D12F5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err="1">
                <a:solidFill>
                  <a:schemeClr val="tx1"/>
                </a:solidFill>
                <a:latin typeface="Times New Roman" panose="02020603050405020304" pitchFamily="18" charset="0"/>
                <a:cs typeface="Times New Roman" panose="02020603050405020304" pitchFamily="18" charset="0"/>
              </a:rPr>
              <a:t>Bērnu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ar</a:t>
            </a:r>
            <a:r>
              <a:rPr lang="en-US" dirty="0">
                <a:solidFill>
                  <a:schemeClr val="tx1"/>
                </a:solidFill>
                <a:latin typeface="Times New Roman" panose="02020603050405020304" pitchFamily="18" charset="0"/>
                <a:cs typeface="Times New Roman" panose="02020603050405020304" pitchFamily="18" charset="0"/>
              </a:rPr>
              <a:t> FT </a:t>
            </a:r>
            <a:r>
              <a:rPr lang="en-US" dirty="0" err="1">
                <a:solidFill>
                  <a:schemeClr val="tx1"/>
                </a:solidFill>
                <a:latin typeface="Times New Roman" panose="02020603050405020304" pitchFamily="18" charset="0"/>
                <a:cs typeface="Times New Roman" panose="02020603050405020304" pitchFamily="18" charset="0"/>
              </a:rPr>
              <a:t>pakalpojumiem</a:t>
            </a:r>
            <a:r>
              <a:rPr lang="en-US" dirty="0">
                <a:solidFill>
                  <a:schemeClr val="tx1"/>
                </a:solidFill>
                <a:latin typeface="Times New Roman" panose="02020603050405020304" pitchFamily="18" charset="0"/>
                <a:cs typeface="Times New Roman" panose="02020603050405020304" pitchFamily="18" charset="0"/>
              </a:rPr>
              <a:t> pl</a:t>
            </a:r>
            <a:r>
              <a:rPr lang="lv-LV" dirty="0">
                <a:solidFill>
                  <a:schemeClr val="tx1"/>
                </a:solidFill>
                <a:latin typeface="Times New Roman" panose="02020603050405020304" pitchFamily="18" charset="0"/>
                <a:cs typeface="Times New Roman" panose="02020603050405020304" pitchFamily="18" charset="0"/>
              </a:rPr>
              <a:t>ā</a:t>
            </a:r>
            <a:r>
              <a:rPr lang="en-US" dirty="0" err="1">
                <a:solidFill>
                  <a:schemeClr val="tx1"/>
                </a:solidFill>
                <a:latin typeface="Times New Roman" panose="02020603050405020304" pitchFamily="18" charset="0"/>
                <a:cs typeface="Times New Roman" panose="02020603050405020304" pitchFamily="18" charset="0"/>
              </a:rPr>
              <a:t>notā</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finansējuma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apguve</a:t>
            </a:r>
            <a:r>
              <a:rPr lang="en-US" dirty="0">
                <a:solidFill>
                  <a:schemeClr val="tx1"/>
                </a:solidFill>
                <a:latin typeface="Times New Roman" panose="02020603050405020304" pitchFamily="18" charset="0"/>
                <a:cs typeface="Times New Roman" panose="02020603050405020304" pitchFamily="18" charset="0"/>
              </a:rPr>
              <a:t> </a:t>
            </a:r>
            <a:r>
              <a:rPr lang="lv-LV" dirty="0">
                <a:solidFill>
                  <a:schemeClr val="tx1"/>
                </a:solidFill>
                <a:latin typeface="Times New Roman" panose="02020603050405020304" pitchFamily="18" charset="0"/>
                <a:cs typeface="Times New Roman" panose="02020603050405020304" pitchFamily="18" charset="0"/>
              </a:rPr>
              <a:t>uz</a:t>
            </a:r>
            <a:r>
              <a:rPr lang="en-US" dirty="0">
                <a:solidFill>
                  <a:schemeClr val="tx1"/>
                </a:solidFill>
                <a:latin typeface="Times New Roman" panose="02020603050405020304" pitchFamily="18" charset="0"/>
                <a:cs typeface="Times New Roman" panose="02020603050405020304" pitchFamily="18" charset="0"/>
              </a:rPr>
              <a:t> 27.10.2021.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v-LV"/>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ctr"/>
          <c:showLegendKey val="0"/>
          <c:showVal val="0"/>
          <c:showCatName val="0"/>
          <c:showSerName val="0"/>
          <c:showPercent val="1"/>
          <c:showBubbleSize val="0"/>
          <c:showLeaderLines val="0"/>
        </c:dLbls>
      </c:pie3D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800" b="1" dirty="0">
                <a:latin typeface="Times New Roman" panose="02020603050405020304" pitchFamily="18" charset="0"/>
                <a:cs typeface="Times New Roman" panose="02020603050405020304" pitchFamily="18" charset="0"/>
              </a:rPr>
              <a:t>Bērnu ar FT pakalpojumiem plānotā finansējuma</a:t>
            </a:r>
            <a:r>
              <a:rPr lang="lv-LV" sz="1800" b="1" baseline="0" dirty="0">
                <a:latin typeface="Times New Roman" panose="02020603050405020304" pitchFamily="18" charset="0"/>
                <a:cs typeface="Times New Roman" panose="02020603050405020304" pitchFamily="18" charset="0"/>
              </a:rPr>
              <a:t> apguve līdz 30.09.2022</a:t>
            </a:r>
            <a:endParaRPr lang="lv-LV" sz="1800" b="1"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14"/>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54B-4568-BB82-66E9F634DD9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54B-4568-BB82-66E9F634DD97}"/>
              </c:ext>
            </c:extLst>
          </c:dPt>
          <c:dLbls>
            <c:dLbl>
              <c:idx val="0"/>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54B-4568-BB82-66E9F634DD97}"/>
                </c:ext>
              </c:extLst>
            </c:dLbl>
            <c:dLbl>
              <c:idx val="1"/>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54B-4568-BB82-66E9F634DD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'attiecināmie izd. (C 9)'!$B$82:$B$83</c:f>
              <c:strCache>
                <c:ptCount val="2"/>
                <c:pt idx="0">
                  <c:v>Plānotais finansējums līdz 31.12.2023</c:v>
                </c:pt>
                <c:pt idx="1">
                  <c:v>KPR kompensētais finansējums līdz 30.09.2022</c:v>
                </c:pt>
              </c:strCache>
            </c:strRef>
          </c:cat>
          <c:val>
            <c:numRef>
              <c:f>'attiecināmie izd. (C 9)'!$C$82:$C$83</c:f>
              <c:numCache>
                <c:formatCode>General</c:formatCode>
                <c:ptCount val="2"/>
                <c:pt idx="0">
                  <c:v>2957716.87</c:v>
                </c:pt>
                <c:pt idx="1">
                  <c:v>1106206.1100000001</c:v>
                </c:pt>
              </c:numCache>
            </c:numRef>
          </c:val>
          <c:extLst>
            <c:ext xmlns:c16="http://schemas.microsoft.com/office/drawing/2014/chart" uri="{C3380CC4-5D6E-409C-BE32-E72D297353CC}">
              <c16:uniqueId val="{00000004-854B-4568-BB82-66E9F634DD97}"/>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v-LV"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026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2953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v-LV" sz="1200" b="0" i="0" u="none" strike="noStrike" cap="none" smtClean="0">
                <a:solidFill>
                  <a:schemeClr val="dk1"/>
                </a:solidFill>
                <a:latin typeface="Calibri"/>
                <a:ea typeface="Calibri"/>
                <a:cs typeface="Calibri"/>
                <a:sym typeface="Calibri"/>
              </a:rPr>
              <a:t>17</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5116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9" name="Google Shape;159;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3442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3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3" name="Google Shape;15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18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53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rsraksts un saturs" type="obj">
  <p:cSld name="OBJECT">
    <p:spTree>
      <p:nvGrpSpPr>
        <p:cNvPr id="1" name="Shape 26"/>
        <p:cNvGrpSpPr/>
        <p:nvPr/>
      </p:nvGrpSpPr>
      <p:grpSpPr>
        <a:xfrm>
          <a:off x="0" y="0"/>
          <a:ext cx="0" cy="0"/>
          <a:chOff x="0" y="0"/>
          <a:chExt cx="0" cy="0"/>
        </a:xfrm>
      </p:grpSpPr>
      <p:sp>
        <p:nvSpPr>
          <p:cNvPr id="27" name="Google Shape;27;p3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9" name="Google Shape;29;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rsraksts un paraksts">
  <p:cSld name="Virsraksts un paraksts">
    <p:spTree>
      <p:nvGrpSpPr>
        <p:cNvPr id="1" name="Shape 94"/>
        <p:cNvGrpSpPr/>
        <p:nvPr/>
      </p:nvGrpSpPr>
      <p:grpSpPr>
        <a:xfrm>
          <a:off x="0" y="0"/>
          <a:ext cx="0" cy="0"/>
          <a:chOff x="0" y="0"/>
          <a:chExt cx="0" cy="0"/>
        </a:xfrm>
      </p:grpSpPr>
      <p:sp>
        <p:nvSpPr>
          <p:cNvPr id="95" name="Google Shape;95;p45"/>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5"/>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0042C7"/>
                </a:solidFill>
              </a:defRPr>
            </a:lvl1pPr>
            <a:lvl2pPr marL="914400" lvl="1" indent="-228600" algn="l">
              <a:spcBef>
                <a:spcPts val="1000"/>
              </a:spcBef>
              <a:spcAft>
                <a:spcPts val="0"/>
              </a:spcAft>
              <a:buSzPts val="1440"/>
              <a:buNone/>
              <a:defRPr sz="1800">
                <a:solidFill>
                  <a:srgbClr val="888A9C"/>
                </a:solidFill>
              </a:defRPr>
            </a:lvl2pPr>
            <a:lvl3pPr marL="1371600" lvl="2" indent="-228600" algn="l">
              <a:spcBef>
                <a:spcPts val="1000"/>
              </a:spcBef>
              <a:spcAft>
                <a:spcPts val="0"/>
              </a:spcAft>
              <a:buSzPts val="1280"/>
              <a:buNone/>
              <a:defRPr sz="1600">
                <a:solidFill>
                  <a:srgbClr val="888A9C"/>
                </a:solidFill>
              </a:defRPr>
            </a:lvl3pPr>
            <a:lvl4pPr marL="1828800" lvl="3" indent="-228600" algn="l">
              <a:spcBef>
                <a:spcPts val="1000"/>
              </a:spcBef>
              <a:spcAft>
                <a:spcPts val="0"/>
              </a:spcAft>
              <a:buSzPts val="1120"/>
              <a:buNone/>
              <a:defRPr sz="1400">
                <a:solidFill>
                  <a:srgbClr val="888A9C"/>
                </a:solidFill>
              </a:defRPr>
            </a:lvl4pPr>
            <a:lvl5pPr marL="2286000" lvl="4" indent="-228600" algn="l">
              <a:spcBef>
                <a:spcPts val="1000"/>
              </a:spcBef>
              <a:spcAft>
                <a:spcPts val="0"/>
              </a:spcAft>
              <a:buSzPts val="1120"/>
              <a:buNone/>
              <a:defRPr sz="1400">
                <a:solidFill>
                  <a:srgbClr val="888A9C"/>
                </a:solidFill>
              </a:defRPr>
            </a:lvl5pPr>
            <a:lvl6pPr marL="2743200" lvl="5" indent="-228600" algn="l">
              <a:spcBef>
                <a:spcPts val="1000"/>
              </a:spcBef>
              <a:spcAft>
                <a:spcPts val="0"/>
              </a:spcAft>
              <a:buSzPts val="1120"/>
              <a:buNone/>
              <a:defRPr sz="1400">
                <a:solidFill>
                  <a:srgbClr val="888A9C"/>
                </a:solidFill>
              </a:defRPr>
            </a:lvl6pPr>
            <a:lvl7pPr marL="3200400" lvl="6" indent="-228600" algn="l">
              <a:spcBef>
                <a:spcPts val="1000"/>
              </a:spcBef>
              <a:spcAft>
                <a:spcPts val="0"/>
              </a:spcAft>
              <a:buSzPts val="1120"/>
              <a:buNone/>
              <a:defRPr sz="1400">
                <a:solidFill>
                  <a:srgbClr val="888A9C"/>
                </a:solidFill>
              </a:defRPr>
            </a:lvl7pPr>
            <a:lvl8pPr marL="3657600" lvl="7" indent="-228600" algn="l">
              <a:spcBef>
                <a:spcPts val="1000"/>
              </a:spcBef>
              <a:spcAft>
                <a:spcPts val="0"/>
              </a:spcAft>
              <a:buSzPts val="1120"/>
              <a:buNone/>
              <a:defRPr sz="1400">
                <a:solidFill>
                  <a:srgbClr val="888A9C"/>
                </a:solidFill>
              </a:defRPr>
            </a:lvl8pPr>
            <a:lvl9pPr marL="4114800" lvl="8" indent="-228600" algn="l">
              <a:spcBef>
                <a:spcPts val="1000"/>
              </a:spcBef>
              <a:spcAft>
                <a:spcPts val="0"/>
              </a:spcAft>
              <a:buSzPts val="1120"/>
              <a:buNone/>
              <a:defRPr sz="1400">
                <a:solidFill>
                  <a:srgbClr val="888A9C"/>
                </a:solidFill>
              </a:defRPr>
            </a:lvl9pPr>
          </a:lstStyle>
          <a:p>
            <a:endParaRPr/>
          </a:p>
        </p:txBody>
      </p:sp>
      <p:sp>
        <p:nvSpPr>
          <p:cNvPr id="97" name="Google Shape;97;p4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āts ar parakstu">
  <p:cSld name="Citāts ar parakstu">
    <p:spTree>
      <p:nvGrpSpPr>
        <p:cNvPr id="1" name="Shape 100"/>
        <p:cNvGrpSpPr/>
        <p:nvPr/>
      </p:nvGrpSpPr>
      <p:grpSpPr>
        <a:xfrm>
          <a:off x="0" y="0"/>
          <a:ext cx="0" cy="0"/>
          <a:chOff x="0" y="0"/>
          <a:chExt cx="0" cy="0"/>
        </a:xfrm>
      </p:grpSpPr>
      <p:sp>
        <p:nvSpPr>
          <p:cNvPr id="101" name="Google Shape;101;p46"/>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6"/>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2F75F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46"/>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0042C7"/>
                </a:solidFill>
              </a:defRPr>
            </a:lvl1pPr>
            <a:lvl2pPr marL="914400" lvl="1" indent="-228600" algn="l">
              <a:spcBef>
                <a:spcPts val="1000"/>
              </a:spcBef>
              <a:spcAft>
                <a:spcPts val="0"/>
              </a:spcAft>
              <a:buSzPts val="1440"/>
              <a:buNone/>
              <a:defRPr sz="1800">
                <a:solidFill>
                  <a:srgbClr val="888A9C"/>
                </a:solidFill>
              </a:defRPr>
            </a:lvl2pPr>
            <a:lvl3pPr marL="1371600" lvl="2" indent="-228600" algn="l">
              <a:spcBef>
                <a:spcPts val="1000"/>
              </a:spcBef>
              <a:spcAft>
                <a:spcPts val="0"/>
              </a:spcAft>
              <a:buSzPts val="1280"/>
              <a:buNone/>
              <a:defRPr sz="1600">
                <a:solidFill>
                  <a:srgbClr val="888A9C"/>
                </a:solidFill>
              </a:defRPr>
            </a:lvl3pPr>
            <a:lvl4pPr marL="1828800" lvl="3" indent="-228600" algn="l">
              <a:spcBef>
                <a:spcPts val="1000"/>
              </a:spcBef>
              <a:spcAft>
                <a:spcPts val="0"/>
              </a:spcAft>
              <a:buSzPts val="1120"/>
              <a:buNone/>
              <a:defRPr sz="1400">
                <a:solidFill>
                  <a:srgbClr val="888A9C"/>
                </a:solidFill>
              </a:defRPr>
            </a:lvl4pPr>
            <a:lvl5pPr marL="2286000" lvl="4" indent="-228600" algn="l">
              <a:spcBef>
                <a:spcPts val="1000"/>
              </a:spcBef>
              <a:spcAft>
                <a:spcPts val="0"/>
              </a:spcAft>
              <a:buSzPts val="1120"/>
              <a:buNone/>
              <a:defRPr sz="1400">
                <a:solidFill>
                  <a:srgbClr val="888A9C"/>
                </a:solidFill>
              </a:defRPr>
            </a:lvl5pPr>
            <a:lvl6pPr marL="2743200" lvl="5" indent="-228600" algn="l">
              <a:spcBef>
                <a:spcPts val="1000"/>
              </a:spcBef>
              <a:spcAft>
                <a:spcPts val="0"/>
              </a:spcAft>
              <a:buSzPts val="1120"/>
              <a:buNone/>
              <a:defRPr sz="1400">
                <a:solidFill>
                  <a:srgbClr val="888A9C"/>
                </a:solidFill>
              </a:defRPr>
            </a:lvl6pPr>
            <a:lvl7pPr marL="3200400" lvl="6" indent="-228600" algn="l">
              <a:spcBef>
                <a:spcPts val="1000"/>
              </a:spcBef>
              <a:spcAft>
                <a:spcPts val="0"/>
              </a:spcAft>
              <a:buSzPts val="1120"/>
              <a:buNone/>
              <a:defRPr sz="1400">
                <a:solidFill>
                  <a:srgbClr val="888A9C"/>
                </a:solidFill>
              </a:defRPr>
            </a:lvl7pPr>
            <a:lvl8pPr marL="3657600" lvl="7" indent="-228600" algn="l">
              <a:spcBef>
                <a:spcPts val="1000"/>
              </a:spcBef>
              <a:spcAft>
                <a:spcPts val="0"/>
              </a:spcAft>
              <a:buSzPts val="1120"/>
              <a:buNone/>
              <a:defRPr sz="1400">
                <a:solidFill>
                  <a:srgbClr val="888A9C"/>
                </a:solidFill>
              </a:defRPr>
            </a:lvl8pPr>
            <a:lvl9pPr marL="4114800" lvl="8" indent="-228600" algn="l">
              <a:spcBef>
                <a:spcPts val="1000"/>
              </a:spcBef>
              <a:spcAft>
                <a:spcPts val="0"/>
              </a:spcAft>
              <a:buSzPts val="1120"/>
              <a:buNone/>
              <a:defRPr sz="1400">
                <a:solidFill>
                  <a:srgbClr val="888A9C"/>
                </a:solidFill>
              </a:defRPr>
            </a:lvl9pPr>
          </a:lstStyle>
          <a:p>
            <a:endParaRPr/>
          </a:p>
        </p:txBody>
      </p:sp>
      <p:sp>
        <p:nvSpPr>
          <p:cNvPr id="104" name="Google Shape;104;p4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
        <p:nvSpPr>
          <p:cNvPr id="107" name="Google Shape;107;p46"/>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D8EEAA"/>
              </a:buClr>
              <a:buSzPts val="8000"/>
              <a:buFont typeface="Arial"/>
              <a:buNone/>
            </a:pPr>
            <a:r>
              <a:rPr lang="lv-LV" sz="8000" b="0" i="0" u="none" strike="noStrike" cap="none">
                <a:solidFill>
                  <a:srgbClr val="D8EEAA"/>
                </a:solidFill>
                <a:latin typeface="Arial"/>
                <a:ea typeface="Arial"/>
                <a:cs typeface="Arial"/>
                <a:sym typeface="Arial"/>
              </a:rPr>
              <a:t>“</a:t>
            </a:r>
            <a:endParaRPr/>
          </a:p>
        </p:txBody>
      </p:sp>
      <p:sp>
        <p:nvSpPr>
          <p:cNvPr id="108" name="Google Shape;108;p46"/>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D8EEAA"/>
              </a:buClr>
              <a:buSzPts val="8000"/>
              <a:buFont typeface="Arial"/>
              <a:buNone/>
            </a:pPr>
            <a:r>
              <a:rPr lang="lv-LV" sz="8000" b="0" i="0" u="none" strike="noStrike" cap="none">
                <a:solidFill>
                  <a:srgbClr val="D8EEAA"/>
                </a:solidFill>
                <a:latin typeface="Arial"/>
                <a:ea typeface="Arial"/>
                <a:cs typeface="Arial"/>
                <a:sym typeface="Arial"/>
              </a:rPr>
              <a:t>”</a:t>
            </a:r>
            <a:endParaRPr sz="1800" b="0" i="0" u="none" strike="noStrike" cap="none">
              <a:solidFill>
                <a:srgbClr val="D8EEAA"/>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zītkarte">
  <p:cSld name="Vizītkarte">
    <p:spTree>
      <p:nvGrpSpPr>
        <p:cNvPr id="1" name="Shape 109"/>
        <p:cNvGrpSpPr/>
        <p:nvPr/>
      </p:nvGrpSpPr>
      <p:grpSpPr>
        <a:xfrm>
          <a:off x="0" y="0"/>
          <a:ext cx="0" cy="0"/>
          <a:chOff x="0" y="0"/>
          <a:chExt cx="0" cy="0"/>
        </a:xfrm>
      </p:grpSpPr>
      <p:sp>
        <p:nvSpPr>
          <p:cNvPr id="110" name="Google Shape;110;p47"/>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7"/>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0042C7"/>
                </a:solidFill>
              </a:defRPr>
            </a:lvl1pPr>
            <a:lvl2pPr marL="914400" lvl="1" indent="-228600" algn="l">
              <a:spcBef>
                <a:spcPts val="1000"/>
              </a:spcBef>
              <a:spcAft>
                <a:spcPts val="0"/>
              </a:spcAft>
              <a:buSzPts val="1440"/>
              <a:buNone/>
              <a:defRPr sz="1800">
                <a:solidFill>
                  <a:srgbClr val="888A9C"/>
                </a:solidFill>
              </a:defRPr>
            </a:lvl2pPr>
            <a:lvl3pPr marL="1371600" lvl="2" indent="-228600" algn="l">
              <a:spcBef>
                <a:spcPts val="1000"/>
              </a:spcBef>
              <a:spcAft>
                <a:spcPts val="0"/>
              </a:spcAft>
              <a:buSzPts val="1280"/>
              <a:buNone/>
              <a:defRPr sz="1600">
                <a:solidFill>
                  <a:srgbClr val="888A9C"/>
                </a:solidFill>
              </a:defRPr>
            </a:lvl3pPr>
            <a:lvl4pPr marL="1828800" lvl="3" indent="-228600" algn="l">
              <a:spcBef>
                <a:spcPts val="1000"/>
              </a:spcBef>
              <a:spcAft>
                <a:spcPts val="0"/>
              </a:spcAft>
              <a:buSzPts val="1120"/>
              <a:buNone/>
              <a:defRPr sz="1400">
                <a:solidFill>
                  <a:srgbClr val="888A9C"/>
                </a:solidFill>
              </a:defRPr>
            </a:lvl4pPr>
            <a:lvl5pPr marL="2286000" lvl="4" indent="-228600" algn="l">
              <a:spcBef>
                <a:spcPts val="1000"/>
              </a:spcBef>
              <a:spcAft>
                <a:spcPts val="0"/>
              </a:spcAft>
              <a:buSzPts val="1120"/>
              <a:buNone/>
              <a:defRPr sz="1400">
                <a:solidFill>
                  <a:srgbClr val="888A9C"/>
                </a:solidFill>
              </a:defRPr>
            </a:lvl5pPr>
            <a:lvl6pPr marL="2743200" lvl="5" indent="-228600" algn="l">
              <a:spcBef>
                <a:spcPts val="1000"/>
              </a:spcBef>
              <a:spcAft>
                <a:spcPts val="0"/>
              </a:spcAft>
              <a:buSzPts val="1120"/>
              <a:buNone/>
              <a:defRPr sz="1400">
                <a:solidFill>
                  <a:srgbClr val="888A9C"/>
                </a:solidFill>
              </a:defRPr>
            </a:lvl6pPr>
            <a:lvl7pPr marL="3200400" lvl="6" indent="-228600" algn="l">
              <a:spcBef>
                <a:spcPts val="1000"/>
              </a:spcBef>
              <a:spcAft>
                <a:spcPts val="0"/>
              </a:spcAft>
              <a:buSzPts val="1120"/>
              <a:buNone/>
              <a:defRPr sz="1400">
                <a:solidFill>
                  <a:srgbClr val="888A9C"/>
                </a:solidFill>
              </a:defRPr>
            </a:lvl7pPr>
            <a:lvl8pPr marL="3657600" lvl="7" indent="-228600" algn="l">
              <a:spcBef>
                <a:spcPts val="1000"/>
              </a:spcBef>
              <a:spcAft>
                <a:spcPts val="0"/>
              </a:spcAft>
              <a:buSzPts val="1120"/>
              <a:buNone/>
              <a:defRPr sz="1400">
                <a:solidFill>
                  <a:srgbClr val="888A9C"/>
                </a:solidFill>
              </a:defRPr>
            </a:lvl8pPr>
            <a:lvl9pPr marL="4114800" lvl="8" indent="-228600" algn="l">
              <a:spcBef>
                <a:spcPts val="1000"/>
              </a:spcBef>
              <a:spcAft>
                <a:spcPts val="0"/>
              </a:spcAft>
              <a:buSzPts val="1120"/>
              <a:buNone/>
              <a:defRPr sz="1400">
                <a:solidFill>
                  <a:srgbClr val="888A9C"/>
                </a:solidFill>
              </a:defRPr>
            </a:lvl9pPr>
          </a:lstStyle>
          <a:p>
            <a:endParaRPr/>
          </a:p>
        </p:txBody>
      </p:sp>
      <p:sp>
        <p:nvSpPr>
          <p:cNvPr id="112" name="Google Shape;112;p4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tēt vizītkarti">
  <p:cSld name="Citēt vizītkarti">
    <p:spTree>
      <p:nvGrpSpPr>
        <p:cNvPr id="1" name="Shape 115"/>
        <p:cNvGrpSpPr/>
        <p:nvPr/>
      </p:nvGrpSpPr>
      <p:grpSpPr>
        <a:xfrm>
          <a:off x="0" y="0"/>
          <a:ext cx="0" cy="0"/>
          <a:chOff x="0" y="0"/>
          <a:chExt cx="0" cy="0"/>
        </a:xfrm>
      </p:grpSpPr>
      <p:sp>
        <p:nvSpPr>
          <p:cNvPr id="116" name="Google Shape;116;p48"/>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8"/>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0042C7"/>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48"/>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2F75FF"/>
                </a:solidFill>
              </a:defRPr>
            </a:lvl1pPr>
            <a:lvl2pPr marL="914400" lvl="1" indent="-228600" algn="l">
              <a:spcBef>
                <a:spcPts val="1000"/>
              </a:spcBef>
              <a:spcAft>
                <a:spcPts val="0"/>
              </a:spcAft>
              <a:buSzPts val="1440"/>
              <a:buNone/>
              <a:defRPr sz="1800">
                <a:solidFill>
                  <a:srgbClr val="888A9C"/>
                </a:solidFill>
              </a:defRPr>
            </a:lvl2pPr>
            <a:lvl3pPr marL="1371600" lvl="2" indent="-228600" algn="l">
              <a:spcBef>
                <a:spcPts val="1000"/>
              </a:spcBef>
              <a:spcAft>
                <a:spcPts val="0"/>
              </a:spcAft>
              <a:buSzPts val="1280"/>
              <a:buNone/>
              <a:defRPr sz="1600">
                <a:solidFill>
                  <a:srgbClr val="888A9C"/>
                </a:solidFill>
              </a:defRPr>
            </a:lvl3pPr>
            <a:lvl4pPr marL="1828800" lvl="3" indent="-228600" algn="l">
              <a:spcBef>
                <a:spcPts val="1000"/>
              </a:spcBef>
              <a:spcAft>
                <a:spcPts val="0"/>
              </a:spcAft>
              <a:buSzPts val="1120"/>
              <a:buNone/>
              <a:defRPr sz="1400">
                <a:solidFill>
                  <a:srgbClr val="888A9C"/>
                </a:solidFill>
              </a:defRPr>
            </a:lvl4pPr>
            <a:lvl5pPr marL="2286000" lvl="4" indent="-228600" algn="l">
              <a:spcBef>
                <a:spcPts val="1000"/>
              </a:spcBef>
              <a:spcAft>
                <a:spcPts val="0"/>
              </a:spcAft>
              <a:buSzPts val="1120"/>
              <a:buNone/>
              <a:defRPr sz="1400">
                <a:solidFill>
                  <a:srgbClr val="888A9C"/>
                </a:solidFill>
              </a:defRPr>
            </a:lvl5pPr>
            <a:lvl6pPr marL="2743200" lvl="5" indent="-228600" algn="l">
              <a:spcBef>
                <a:spcPts val="1000"/>
              </a:spcBef>
              <a:spcAft>
                <a:spcPts val="0"/>
              </a:spcAft>
              <a:buSzPts val="1120"/>
              <a:buNone/>
              <a:defRPr sz="1400">
                <a:solidFill>
                  <a:srgbClr val="888A9C"/>
                </a:solidFill>
              </a:defRPr>
            </a:lvl6pPr>
            <a:lvl7pPr marL="3200400" lvl="6" indent="-228600" algn="l">
              <a:spcBef>
                <a:spcPts val="1000"/>
              </a:spcBef>
              <a:spcAft>
                <a:spcPts val="0"/>
              </a:spcAft>
              <a:buSzPts val="1120"/>
              <a:buNone/>
              <a:defRPr sz="1400">
                <a:solidFill>
                  <a:srgbClr val="888A9C"/>
                </a:solidFill>
              </a:defRPr>
            </a:lvl7pPr>
            <a:lvl8pPr marL="3657600" lvl="7" indent="-228600" algn="l">
              <a:spcBef>
                <a:spcPts val="1000"/>
              </a:spcBef>
              <a:spcAft>
                <a:spcPts val="0"/>
              </a:spcAft>
              <a:buSzPts val="1120"/>
              <a:buNone/>
              <a:defRPr sz="1400">
                <a:solidFill>
                  <a:srgbClr val="888A9C"/>
                </a:solidFill>
              </a:defRPr>
            </a:lvl8pPr>
            <a:lvl9pPr marL="4114800" lvl="8" indent="-228600" algn="l">
              <a:spcBef>
                <a:spcPts val="1000"/>
              </a:spcBef>
              <a:spcAft>
                <a:spcPts val="0"/>
              </a:spcAft>
              <a:buSzPts val="1120"/>
              <a:buNone/>
              <a:defRPr sz="1400">
                <a:solidFill>
                  <a:srgbClr val="888A9C"/>
                </a:solidFill>
              </a:defRPr>
            </a:lvl9pPr>
          </a:lstStyle>
          <a:p>
            <a:endParaRPr/>
          </a:p>
        </p:txBody>
      </p:sp>
      <p:sp>
        <p:nvSpPr>
          <p:cNvPr id="119" name="Google Shape;119;p4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
        <p:nvSpPr>
          <p:cNvPr id="122" name="Google Shape;122;p48"/>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D8EEAA"/>
              </a:buClr>
              <a:buSzPts val="8000"/>
              <a:buFont typeface="Arial"/>
              <a:buNone/>
            </a:pPr>
            <a:r>
              <a:rPr lang="lv-LV" sz="8000" b="0" i="0" u="none" strike="noStrike" cap="none">
                <a:solidFill>
                  <a:srgbClr val="D8EEAA"/>
                </a:solidFill>
                <a:latin typeface="Arial"/>
                <a:ea typeface="Arial"/>
                <a:cs typeface="Arial"/>
                <a:sym typeface="Arial"/>
              </a:rPr>
              <a:t>“</a:t>
            </a:r>
            <a:endParaRPr/>
          </a:p>
        </p:txBody>
      </p:sp>
      <p:sp>
        <p:nvSpPr>
          <p:cNvPr id="123" name="Google Shape;123;p48"/>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D8EEAA"/>
              </a:buClr>
              <a:buSzPts val="8000"/>
              <a:buFont typeface="Arial"/>
              <a:buNone/>
            </a:pPr>
            <a:r>
              <a:rPr lang="lv-LV" sz="8000" b="0" i="0" u="none" strike="noStrike" cap="none">
                <a:solidFill>
                  <a:srgbClr val="D8EEAA"/>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atiess vai aplams">
  <p:cSld name="Patiess vai aplams">
    <p:spTree>
      <p:nvGrpSpPr>
        <p:cNvPr id="1" name="Shape 124"/>
        <p:cNvGrpSpPr/>
        <p:nvPr/>
      </p:nvGrpSpPr>
      <p:grpSpPr>
        <a:xfrm>
          <a:off x="0" y="0"/>
          <a:ext cx="0" cy="0"/>
          <a:chOff x="0" y="0"/>
          <a:chExt cx="0" cy="0"/>
        </a:xfrm>
      </p:grpSpPr>
      <p:sp>
        <p:nvSpPr>
          <p:cNvPr id="125" name="Google Shape;125;p49"/>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9"/>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49"/>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2F75FF"/>
                </a:solidFill>
              </a:defRPr>
            </a:lvl1pPr>
            <a:lvl2pPr marL="914400" lvl="1" indent="-228600" algn="l">
              <a:spcBef>
                <a:spcPts val="1000"/>
              </a:spcBef>
              <a:spcAft>
                <a:spcPts val="0"/>
              </a:spcAft>
              <a:buSzPts val="1440"/>
              <a:buNone/>
              <a:defRPr sz="1800">
                <a:solidFill>
                  <a:srgbClr val="888A9C"/>
                </a:solidFill>
              </a:defRPr>
            </a:lvl2pPr>
            <a:lvl3pPr marL="1371600" lvl="2" indent="-228600" algn="l">
              <a:spcBef>
                <a:spcPts val="1000"/>
              </a:spcBef>
              <a:spcAft>
                <a:spcPts val="0"/>
              </a:spcAft>
              <a:buSzPts val="1280"/>
              <a:buNone/>
              <a:defRPr sz="1600">
                <a:solidFill>
                  <a:srgbClr val="888A9C"/>
                </a:solidFill>
              </a:defRPr>
            </a:lvl3pPr>
            <a:lvl4pPr marL="1828800" lvl="3" indent="-228600" algn="l">
              <a:spcBef>
                <a:spcPts val="1000"/>
              </a:spcBef>
              <a:spcAft>
                <a:spcPts val="0"/>
              </a:spcAft>
              <a:buSzPts val="1120"/>
              <a:buNone/>
              <a:defRPr sz="1400">
                <a:solidFill>
                  <a:srgbClr val="888A9C"/>
                </a:solidFill>
              </a:defRPr>
            </a:lvl4pPr>
            <a:lvl5pPr marL="2286000" lvl="4" indent="-228600" algn="l">
              <a:spcBef>
                <a:spcPts val="1000"/>
              </a:spcBef>
              <a:spcAft>
                <a:spcPts val="0"/>
              </a:spcAft>
              <a:buSzPts val="1120"/>
              <a:buNone/>
              <a:defRPr sz="1400">
                <a:solidFill>
                  <a:srgbClr val="888A9C"/>
                </a:solidFill>
              </a:defRPr>
            </a:lvl5pPr>
            <a:lvl6pPr marL="2743200" lvl="5" indent="-228600" algn="l">
              <a:spcBef>
                <a:spcPts val="1000"/>
              </a:spcBef>
              <a:spcAft>
                <a:spcPts val="0"/>
              </a:spcAft>
              <a:buSzPts val="1120"/>
              <a:buNone/>
              <a:defRPr sz="1400">
                <a:solidFill>
                  <a:srgbClr val="888A9C"/>
                </a:solidFill>
              </a:defRPr>
            </a:lvl6pPr>
            <a:lvl7pPr marL="3200400" lvl="6" indent="-228600" algn="l">
              <a:spcBef>
                <a:spcPts val="1000"/>
              </a:spcBef>
              <a:spcAft>
                <a:spcPts val="0"/>
              </a:spcAft>
              <a:buSzPts val="1120"/>
              <a:buNone/>
              <a:defRPr sz="1400">
                <a:solidFill>
                  <a:srgbClr val="888A9C"/>
                </a:solidFill>
              </a:defRPr>
            </a:lvl7pPr>
            <a:lvl8pPr marL="3657600" lvl="7" indent="-228600" algn="l">
              <a:spcBef>
                <a:spcPts val="1000"/>
              </a:spcBef>
              <a:spcAft>
                <a:spcPts val="0"/>
              </a:spcAft>
              <a:buSzPts val="1120"/>
              <a:buNone/>
              <a:defRPr sz="1400">
                <a:solidFill>
                  <a:srgbClr val="888A9C"/>
                </a:solidFill>
              </a:defRPr>
            </a:lvl8pPr>
            <a:lvl9pPr marL="4114800" lvl="8" indent="-228600" algn="l">
              <a:spcBef>
                <a:spcPts val="1000"/>
              </a:spcBef>
              <a:spcAft>
                <a:spcPts val="0"/>
              </a:spcAft>
              <a:buSzPts val="1120"/>
              <a:buNone/>
              <a:defRPr sz="1400">
                <a:solidFill>
                  <a:srgbClr val="888A9C"/>
                </a:solidFill>
              </a:defRPr>
            </a:lvl9pPr>
          </a:lstStyle>
          <a:p>
            <a:endParaRPr/>
          </a:p>
        </p:txBody>
      </p:sp>
      <p:sp>
        <p:nvSpPr>
          <p:cNvPr id="128" name="Google Shape;128;p4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rsraksts un vertikāls teksts" type="vertTx">
  <p:cSld name="VERTICAL_TEXT">
    <p:spTree>
      <p:nvGrpSpPr>
        <p:cNvPr id="1" name="Shape 131"/>
        <p:cNvGrpSpPr/>
        <p:nvPr/>
      </p:nvGrpSpPr>
      <p:grpSpPr>
        <a:xfrm>
          <a:off x="0" y="0"/>
          <a:ext cx="0" cy="0"/>
          <a:chOff x="0" y="0"/>
          <a:chExt cx="0" cy="0"/>
        </a:xfrm>
      </p:grpSpPr>
      <p:sp>
        <p:nvSpPr>
          <p:cNvPr id="132" name="Google Shape;132;p5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0"/>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5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5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kāls virsraksts un teksts" type="vertTitleAndTx">
  <p:cSld name="VERTICAL_TITLE_AND_VERTICAL_TEXT">
    <p:spTree>
      <p:nvGrpSpPr>
        <p:cNvPr id="1" name="Shape 137"/>
        <p:cNvGrpSpPr/>
        <p:nvPr/>
      </p:nvGrpSpPr>
      <p:grpSpPr>
        <a:xfrm>
          <a:off x="0" y="0"/>
          <a:ext cx="0" cy="0"/>
          <a:chOff x="0" y="0"/>
          <a:chExt cx="0" cy="0"/>
        </a:xfrm>
      </p:grpSpPr>
      <p:sp>
        <p:nvSpPr>
          <p:cNvPr id="138" name="Google Shape;138;p51"/>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1"/>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5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5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Virsraksta slaids" type="title">
  <p:cSld name="TITLE">
    <p:spTree>
      <p:nvGrpSpPr>
        <p:cNvPr id="1" name="Shape 32"/>
        <p:cNvGrpSpPr/>
        <p:nvPr/>
      </p:nvGrpSpPr>
      <p:grpSpPr>
        <a:xfrm>
          <a:off x="0" y="0"/>
          <a:ext cx="0" cy="0"/>
          <a:chOff x="0" y="0"/>
          <a:chExt cx="0" cy="0"/>
        </a:xfrm>
      </p:grpSpPr>
      <p:grpSp>
        <p:nvGrpSpPr>
          <p:cNvPr id="33" name="Google Shape;33;p37"/>
          <p:cNvGrpSpPr/>
          <p:nvPr/>
        </p:nvGrpSpPr>
        <p:grpSpPr>
          <a:xfrm>
            <a:off x="0" y="-8467"/>
            <a:ext cx="12192000" cy="6866467"/>
            <a:chOff x="0" y="-8467"/>
            <a:chExt cx="12192000" cy="6866467"/>
          </a:xfrm>
        </p:grpSpPr>
        <p:cxnSp>
          <p:nvCxnSpPr>
            <p:cNvPr id="34" name="Google Shape;34;p37"/>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5" name="Google Shape;35;p37"/>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6" name="Google Shape;36;p3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7" name="Google Shape;37;p37"/>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8" name="Google Shape;38;p37"/>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7"/>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BFBF00">
                <a:alpha val="69803"/>
              </a:srgbClr>
            </a:solidFill>
            <a:ln>
              <a:noFill/>
            </a:ln>
          </p:spPr>
        </p:sp>
        <p:sp>
          <p:nvSpPr>
            <p:cNvPr id="40" name="Google Shape;40;p37"/>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D8EEAA">
                <a:alpha val="69803"/>
              </a:srgbClr>
            </a:solidFill>
            <a:ln>
              <a:noFill/>
            </a:ln>
          </p:spPr>
        </p:sp>
        <p:sp>
          <p:nvSpPr>
            <p:cNvPr id="41" name="Google Shape;41;p37"/>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42" name="Google Shape;42;p37"/>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7"/>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37"/>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2F75FF"/>
                </a:solidFill>
              </a:defRPr>
            </a:lvl1pPr>
            <a:lvl2pPr lvl="1" algn="ctr">
              <a:spcBef>
                <a:spcPts val="1000"/>
              </a:spcBef>
              <a:spcAft>
                <a:spcPts val="0"/>
              </a:spcAft>
              <a:buSzPts val="1280"/>
              <a:buNone/>
              <a:defRPr>
                <a:solidFill>
                  <a:srgbClr val="888A9C"/>
                </a:solidFill>
              </a:defRPr>
            </a:lvl2pPr>
            <a:lvl3pPr lvl="2" algn="ctr">
              <a:spcBef>
                <a:spcPts val="1000"/>
              </a:spcBef>
              <a:spcAft>
                <a:spcPts val="0"/>
              </a:spcAft>
              <a:buSzPts val="1120"/>
              <a:buNone/>
              <a:defRPr>
                <a:solidFill>
                  <a:srgbClr val="888A9C"/>
                </a:solidFill>
              </a:defRPr>
            </a:lvl3pPr>
            <a:lvl4pPr lvl="3" algn="ctr">
              <a:spcBef>
                <a:spcPts val="1000"/>
              </a:spcBef>
              <a:spcAft>
                <a:spcPts val="0"/>
              </a:spcAft>
              <a:buSzPts val="960"/>
              <a:buNone/>
              <a:defRPr>
                <a:solidFill>
                  <a:srgbClr val="888A9C"/>
                </a:solidFill>
              </a:defRPr>
            </a:lvl4pPr>
            <a:lvl5pPr lvl="4" algn="ctr">
              <a:spcBef>
                <a:spcPts val="1000"/>
              </a:spcBef>
              <a:spcAft>
                <a:spcPts val="0"/>
              </a:spcAft>
              <a:buSzPts val="960"/>
              <a:buNone/>
              <a:defRPr>
                <a:solidFill>
                  <a:srgbClr val="888A9C"/>
                </a:solidFill>
              </a:defRPr>
            </a:lvl5pPr>
            <a:lvl6pPr lvl="5" algn="ctr">
              <a:spcBef>
                <a:spcPts val="1000"/>
              </a:spcBef>
              <a:spcAft>
                <a:spcPts val="0"/>
              </a:spcAft>
              <a:buSzPts val="960"/>
              <a:buNone/>
              <a:defRPr>
                <a:solidFill>
                  <a:srgbClr val="888A9C"/>
                </a:solidFill>
              </a:defRPr>
            </a:lvl6pPr>
            <a:lvl7pPr lvl="6" algn="ctr">
              <a:spcBef>
                <a:spcPts val="1000"/>
              </a:spcBef>
              <a:spcAft>
                <a:spcPts val="0"/>
              </a:spcAft>
              <a:buSzPts val="960"/>
              <a:buNone/>
              <a:defRPr>
                <a:solidFill>
                  <a:srgbClr val="888A9C"/>
                </a:solidFill>
              </a:defRPr>
            </a:lvl7pPr>
            <a:lvl8pPr lvl="7" algn="ctr">
              <a:spcBef>
                <a:spcPts val="1000"/>
              </a:spcBef>
              <a:spcAft>
                <a:spcPts val="0"/>
              </a:spcAft>
              <a:buSzPts val="960"/>
              <a:buNone/>
              <a:defRPr>
                <a:solidFill>
                  <a:srgbClr val="888A9C"/>
                </a:solidFill>
              </a:defRPr>
            </a:lvl8pPr>
            <a:lvl9pPr lvl="8" algn="ctr">
              <a:spcBef>
                <a:spcPts val="1000"/>
              </a:spcBef>
              <a:spcAft>
                <a:spcPts val="0"/>
              </a:spcAft>
              <a:buSzPts val="960"/>
              <a:buNone/>
              <a:defRPr>
                <a:solidFill>
                  <a:srgbClr val="888A9C"/>
                </a:solidFill>
              </a:defRPr>
            </a:lvl9pPr>
          </a:lstStyle>
          <a:p>
            <a:endParaRPr/>
          </a:p>
        </p:txBody>
      </p:sp>
      <p:sp>
        <p:nvSpPr>
          <p:cNvPr id="46" name="Google Shape;46;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adaļas galvene" type="secHead">
  <p:cSld name="SECTION_HEADER">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2F75FF"/>
                </a:solidFill>
              </a:defRPr>
            </a:lvl1pPr>
            <a:lvl2pPr marL="914400" lvl="1" indent="-228600" algn="l">
              <a:spcBef>
                <a:spcPts val="1000"/>
              </a:spcBef>
              <a:spcAft>
                <a:spcPts val="0"/>
              </a:spcAft>
              <a:buSzPts val="1440"/>
              <a:buNone/>
              <a:defRPr sz="1800">
                <a:solidFill>
                  <a:srgbClr val="888A9C"/>
                </a:solidFill>
              </a:defRPr>
            </a:lvl2pPr>
            <a:lvl3pPr marL="1371600" lvl="2" indent="-228600" algn="l">
              <a:spcBef>
                <a:spcPts val="1000"/>
              </a:spcBef>
              <a:spcAft>
                <a:spcPts val="0"/>
              </a:spcAft>
              <a:buSzPts val="1280"/>
              <a:buNone/>
              <a:defRPr sz="1600">
                <a:solidFill>
                  <a:srgbClr val="888A9C"/>
                </a:solidFill>
              </a:defRPr>
            </a:lvl3pPr>
            <a:lvl4pPr marL="1828800" lvl="3" indent="-228600" algn="l">
              <a:spcBef>
                <a:spcPts val="1000"/>
              </a:spcBef>
              <a:spcAft>
                <a:spcPts val="0"/>
              </a:spcAft>
              <a:buSzPts val="1120"/>
              <a:buNone/>
              <a:defRPr sz="1400">
                <a:solidFill>
                  <a:srgbClr val="888A9C"/>
                </a:solidFill>
              </a:defRPr>
            </a:lvl4pPr>
            <a:lvl5pPr marL="2286000" lvl="4" indent="-228600" algn="l">
              <a:spcBef>
                <a:spcPts val="1000"/>
              </a:spcBef>
              <a:spcAft>
                <a:spcPts val="0"/>
              </a:spcAft>
              <a:buSzPts val="1120"/>
              <a:buNone/>
              <a:defRPr sz="1400">
                <a:solidFill>
                  <a:srgbClr val="888A9C"/>
                </a:solidFill>
              </a:defRPr>
            </a:lvl5pPr>
            <a:lvl6pPr marL="2743200" lvl="5" indent="-228600" algn="l">
              <a:spcBef>
                <a:spcPts val="1000"/>
              </a:spcBef>
              <a:spcAft>
                <a:spcPts val="0"/>
              </a:spcAft>
              <a:buSzPts val="1120"/>
              <a:buNone/>
              <a:defRPr sz="1400">
                <a:solidFill>
                  <a:srgbClr val="888A9C"/>
                </a:solidFill>
              </a:defRPr>
            </a:lvl6pPr>
            <a:lvl7pPr marL="3200400" lvl="6" indent="-228600" algn="l">
              <a:spcBef>
                <a:spcPts val="1000"/>
              </a:spcBef>
              <a:spcAft>
                <a:spcPts val="0"/>
              </a:spcAft>
              <a:buSzPts val="1120"/>
              <a:buNone/>
              <a:defRPr sz="1400">
                <a:solidFill>
                  <a:srgbClr val="888A9C"/>
                </a:solidFill>
              </a:defRPr>
            </a:lvl7pPr>
            <a:lvl8pPr marL="3657600" lvl="7" indent="-228600" algn="l">
              <a:spcBef>
                <a:spcPts val="1000"/>
              </a:spcBef>
              <a:spcAft>
                <a:spcPts val="0"/>
              </a:spcAft>
              <a:buSzPts val="1120"/>
              <a:buNone/>
              <a:defRPr sz="1400">
                <a:solidFill>
                  <a:srgbClr val="888A9C"/>
                </a:solidFill>
              </a:defRPr>
            </a:lvl8pPr>
            <a:lvl9pPr marL="4114800" lvl="8" indent="-228600" algn="l">
              <a:spcBef>
                <a:spcPts val="1000"/>
              </a:spcBef>
              <a:spcAft>
                <a:spcPts val="0"/>
              </a:spcAft>
              <a:buSzPts val="1120"/>
              <a:buNone/>
              <a:defRPr sz="1400">
                <a:solidFill>
                  <a:srgbClr val="888A9C"/>
                </a:solidFill>
              </a:defRPr>
            </a:lvl9pPr>
          </a:lstStyle>
          <a:p>
            <a:endParaRPr/>
          </a:p>
        </p:txBody>
      </p:sp>
      <p:sp>
        <p:nvSpPr>
          <p:cNvPr id="52" name="Google Shape;52;p3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 satura bloki" type="twoObj">
  <p:cSld name="TWO_OBJECTS">
    <p:spTree>
      <p:nvGrpSpPr>
        <p:cNvPr id="1" name="Shape 55"/>
        <p:cNvGrpSpPr/>
        <p:nvPr/>
      </p:nvGrpSpPr>
      <p:grpSpPr>
        <a:xfrm>
          <a:off x="0" y="0"/>
          <a:ext cx="0" cy="0"/>
          <a:chOff x="0" y="0"/>
          <a:chExt cx="0" cy="0"/>
        </a:xfrm>
      </p:grpSpPr>
      <p:sp>
        <p:nvSpPr>
          <p:cNvPr id="56" name="Google Shape;56;p3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39"/>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3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līdzinājums" type="twoTxTwoObj">
  <p:cSld name="TWO_OBJECTS_WITH_TEXT">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5" name="Google Shape;65;p40"/>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40"/>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40"/>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4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kai virsraksts" type="titleOnly">
  <p:cSld name="TITLE_ONLY">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kšs" type="blank">
  <p:cSld name="BLANK">
    <p:spTree>
      <p:nvGrpSpPr>
        <p:cNvPr id="1" name="Shape 76"/>
        <p:cNvGrpSpPr/>
        <p:nvPr/>
      </p:nvGrpSpPr>
      <p:grpSpPr>
        <a:xfrm>
          <a:off x="0" y="0"/>
          <a:ext cx="0" cy="0"/>
          <a:chOff x="0" y="0"/>
          <a:chExt cx="0" cy="0"/>
        </a:xfrm>
      </p:grpSpPr>
      <p:sp>
        <p:nvSpPr>
          <p:cNvPr id="77" name="Google Shape;77;p4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aturs ar parakstu" type="objTx">
  <p:cSld name="OBJECT_WITH_CAPTION_TEXT">
    <p:spTree>
      <p:nvGrpSpPr>
        <p:cNvPr id="1" name="Shape 80"/>
        <p:cNvGrpSpPr/>
        <p:nvPr/>
      </p:nvGrpSpPr>
      <p:grpSpPr>
        <a:xfrm>
          <a:off x="0" y="0"/>
          <a:ext cx="0" cy="0"/>
          <a:chOff x="0" y="0"/>
          <a:chExt cx="0" cy="0"/>
        </a:xfrm>
      </p:grpSpPr>
      <p:sp>
        <p:nvSpPr>
          <p:cNvPr id="81" name="Google Shape;81;p43"/>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 name="Google Shape;83;p43"/>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4" name="Google Shape;84;p4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ttēls ar parakstu" type="picTx">
  <p:cSld name="PICTURE_WITH_CAPTION_TEXT">
    <p:spTree>
      <p:nvGrpSpPr>
        <p:cNvPr id="1" name="Shape 87"/>
        <p:cNvGrpSpPr/>
        <p:nvPr/>
      </p:nvGrpSpPr>
      <p:grpSpPr>
        <a:xfrm>
          <a:off x="0" y="0"/>
          <a:ext cx="0" cy="0"/>
          <a:chOff x="0" y="0"/>
          <a:chExt cx="0" cy="0"/>
        </a:xfrm>
      </p:grpSpPr>
      <p:sp>
        <p:nvSpPr>
          <p:cNvPr id="88" name="Google Shape;88;p44"/>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4"/>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0042C7"/>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0042C7"/>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0042C7"/>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0042C7"/>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0042C7"/>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0042C7"/>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0042C7"/>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0042C7"/>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0042C7"/>
                </a:solidFill>
                <a:latin typeface="Trebuchet MS"/>
                <a:ea typeface="Trebuchet MS"/>
                <a:cs typeface="Trebuchet MS"/>
                <a:sym typeface="Trebuchet MS"/>
              </a:defRPr>
            </a:lvl9pPr>
          </a:lstStyle>
          <a:p>
            <a:endParaRPr/>
          </a:p>
        </p:txBody>
      </p:sp>
      <p:sp>
        <p:nvSpPr>
          <p:cNvPr id="90" name="Google Shape;90;p44"/>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4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BFE373"/>
                </a:solidFill>
              </a:defRPr>
            </a:lvl1pPr>
            <a:lvl2pPr marL="0" lvl="1" indent="0" algn="r">
              <a:lnSpc>
                <a:spcPct val="100000"/>
              </a:lnSpc>
              <a:spcBef>
                <a:spcPts val="0"/>
              </a:spcBef>
              <a:spcAft>
                <a:spcPts val="0"/>
              </a:spcAft>
              <a:buNone/>
              <a:defRPr>
                <a:solidFill>
                  <a:srgbClr val="BFE373"/>
                </a:solidFill>
              </a:defRPr>
            </a:lvl2pPr>
            <a:lvl3pPr marL="0" lvl="2" indent="0" algn="r">
              <a:lnSpc>
                <a:spcPct val="100000"/>
              </a:lnSpc>
              <a:spcBef>
                <a:spcPts val="0"/>
              </a:spcBef>
              <a:spcAft>
                <a:spcPts val="0"/>
              </a:spcAft>
              <a:buNone/>
              <a:defRPr>
                <a:solidFill>
                  <a:srgbClr val="BFE373"/>
                </a:solidFill>
              </a:defRPr>
            </a:lvl3pPr>
            <a:lvl4pPr marL="0" lvl="3" indent="0" algn="r">
              <a:lnSpc>
                <a:spcPct val="100000"/>
              </a:lnSpc>
              <a:spcBef>
                <a:spcPts val="0"/>
              </a:spcBef>
              <a:spcAft>
                <a:spcPts val="0"/>
              </a:spcAft>
              <a:buNone/>
              <a:defRPr>
                <a:solidFill>
                  <a:srgbClr val="BFE373"/>
                </a:solidFill>
              </a:defRPr>
            </a:lvl4pPr>
            <a:lvl5pPr marL="0" lvl="4" indent="0" algn="r">
              <a:lnSpc>
                <a:spcPct val="100000"/>
              </a:lnSpc>
              <a:spcBef>
                <a:spcPts val="0"/>
              </a:spcBef>
              <a:spcAft>
                <a:spcPts val="0"/>
              </a:spcAft>
              <a:buNone/>
              <a:defRPr>
                <a:solidFill>
                  <a:srgbClr val="BFE373"/>
                </a:solidFill>
              </a:defRPr>
            </a:lvl5pPr>
            <a:lvl6pPr marL="0" lvl="5" indent="0" algn="r">
              <a:lnSpc>
                <a:spcPct val="100000"/>
              </a:lnSpc>
              <a:spcBef>
                <a:spcPts val="0"/>
              </a:spcBef>
              <a:spcAft>
                <a:spcPts val="0"/>
              </a:spcAft>
              <a:buNone/>
              <a:defRPr>
                <a:solidFill>
                  <a:srgbClr val="BFE373"/>
                </a:solidFill>
              </a:defRPr>
            </a:lvl6pPr>
            <a:lvl7pPr marL="0" lvl="6" indent="0" algn="r">
              <a:lnSpc>
                <a:spcPct val="100000"/>
              </a:lnSpc>
              <a:spcBef>
                <a:spcPts val="0"/>
              </a:spcBef>
              <a:spcAft>
                <a:spcPts val="0"/>
              </a:spcAft>
              <a:buNone/>
              <a:defRPr>
                <a:solidFill>
                  <a:srgbClr val="BFE373"/>
                </a:solidFill>
              </a:defRPr>
            </a:lvl7pPr>
            <a:lvl8pPr marL="0" lvl="7" indent="0" algn="r">
              <a:lnSpc>
                <a:spcPct val="100000"/>
              </a:lnSpc>
              <a:spcBef>
                <a:spcPts val="0"/>
              </a:spcBef>
              <a:spcAft>
                <a:spcPts val="0"/>
              </a:spcAft>
              <a:buNone/>
              <a:defRPr>
                <a:solidFill>
                  <a:srgbClr val="BFE373"/>
                </a:solidFill>
              </a:defRPr>
            </a:lvl8pPr>
            <a:lvl9pPr marL="0" lvl="8" indent="0" algn="r">
              <a:lnSpc>
                <a:spcPct val="100000"/>
              </a:lnSpc>
              <a:spcBef>
                <a:spcPts val="0"/>
              </a:spcBef>
              <a:spcAft>
                <a:spcPts val="0"/>
              </a:spcAft>
              <a:buNone/>
              <a:defRPr>
                <a:solidFill>
                  <a:srgbClr val="BFE373"/>
                </a:solidFil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5"/>
          <p:cNvGrpSpPr/>
          <p:nvPr/>
        </p:nvGrpSpPr>
        <p:grpSpPr>
          <a:xfrm>
            <a:off x="0" y="-8467"/>
            <a:ext cx="12192000" cy="6866467"/>
            <a:chOff x="0" y="-8467"/>
            <a:chExt cx="12192000" cy="6866467"/>
          </a:xfrm>
        </p:grpSpPr>
        <p:cxnSp>
          <p:nvCxnSpPr>
            <p:cNvPr id="11" name="Google Shape;11;p35"/>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35"/>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3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3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35"/>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BFBF00">
                <a:alpha val="69803"/>
              </a:srgbClr>
            </a:solidFill>
            <a:ln>
              <a:noFill/>
            </a:ln>
          </p:spPr>
        </p:sp>
        <p:sp>
          <p:nvSpPr>
            <p:cNvPr id="17" name="Google Shape;17;p3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D8EEAA">
                <a:alpha val="69803"/>
              </a:srgbClr>
            </a:solidFill>
            <a:ln>
              <a:noFill/>
            </a:ln>
          </p:spPr>
        </p:sp>
        <p:sp>
          <p:nvSpPr>
            <p:cNvPr id="18" name="Google Shape;18;p3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3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5"/>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3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0042C7"/>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0042C7"/>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0042C7"/>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0042C7"/>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0042C7"/>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0042C7"/>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0042C7"/>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0042C7"/>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0042C7"/>
                </a:solidFill>
                <a:latin typeface="Trebuchet MS"/>
                <a:ea typeface="Trebuchet MS"/>
                <a:cs typeface="Trebuchet MS"/>
                <a:sym typeface="Trebuchet MS"/>
              </a:defRPr>
            </a:lvl9pPr>
          </a:lstStyle>
          <a:p>
            <a:endParaRPr/>
          </a:p>
        </p:txBody>
      </p:sp>
      <p:sp>
        <p:nvSpPr>
          <p:cNvPr id="23" name="Google Shape;23;p3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900" b="0" i="0" u="none" strike="noStrike" cap="none">
                <a:solidFill>
                  <a:srgbClr val="888A9C"/>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 name="Google Shape;24;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A9C"/>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 name="Google Shape;25;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BFE373"/>
              </a:buClr>
              <a:buSzPts val="900"/>
              <a:buFont typeface="Arial"/>
              <a:buNone/>
              <a:defRPr sz="900" b="0" i="0" u="none" strike="noStrike" cap="none">
                <a:solidFill>
                  <a:srgbClr val="BFE373"/>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BFE373"/>
              </a:buClr>
              <a:buSzPts val="900"/>
              <a:buFont typeface="Arial"/>
              <a:buNone/>
              <a:defRPr sz="900" b="0" i="0" u="none" strike="noStrike" cap="none">
                <a:solidFill>
                  <a:srgbClr val="BFE373"/>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BFE373"/>
              </a:buClr>
              <a:buSzPts val="900"/>
              <a:buFont typeface="Arial"/>
              <a:buNone/>
              <a:defRPr sz="900" b="0" i="0" u="none" strike="noStrike" cap="none">
                <a:solidFill>
                  <a:srgbClr val="BFE373"/>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BFE373"/>
              </a:buClr>
              <a:buSzPts val="900"/>
              <a:buFont typeface="Arial"/>
              <a:buNone/>
              <a:defRPr sz="900" b="0" i="0" u="none" strike="noStrike" cap="none">
                <a:solidFill>
                  <a:srgbClr val="BFE373"/>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BFE373"/>
              </a:buClr>
              <a:buSzPts val="900"/>
              <a:buFont typeface="Arial"/>
              <a:buNone/>
              <a:defRPr sz="900" b="0" i="0" u="none" strike="noStrike" cap="none">
                <a:solidFill>
                  <a:srgbClr val="BFE373"/>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BFE373"/>
              </a:buClr>
              <a:buSzPts val="900"/>
              <a:buFont typeface="Arial"/>
              <a:buNone/>
              <a:defRPr sz="900" b="0" i="0" u="none" strike="noStrike" cap="none">
                <a:solidFill>
                  <a:srgbClr val="BFE373"/>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BFE373"/>
              </a:buClr>
              <a:buSzPts val="900"/>
              <a:buFont typeface="Arial"/>
              <a:buNone/>
              <a:defRPr sz="900" b="0" i="0" u="none" strike="noStrike" cap="none">
                <a:solidFill>
                  <a:srgbClr val="BFE373"/>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BFE373"/>
              </a:buClr>
              <a:buSzPts val="900"/>
              <a:buFont typeface="Arial"/>
              <a:buNone/>
              <a:defRPr sz="900" b="0" i="0" u="none" strike="noStrike" cap="none">
                <a:solidFill>
                  <a:srgbClr val="BFE373"/>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BFE373"/>
              </a:buClr>
              <a:buSzPts val="900"/>
              <a:buFont typeface="Arial"/>
              <a:buNone/>
              <a:defRPr sz="900" b="0" i="0" u="none" strike="noStrike" cap="none">
                <a:solidFill>
                  <a:srgbClr val="BFE373"/>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lv-LV"/>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tmp"/></Relationships>
</file>

<file path=ppt/slides/_rels/slide22.xml.rels><?xml version="1.0" encoding="UTF-8" standalone="yes"?>
<Relationships xmlns="http://schemas.openxmlformats.org/package/2006/relationships"><Relationship Id="rId3" Type="http://schemas.openxmlformats.org/officeDocument/2006/relationships/hyperlink" Target="http://t.s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s://youtu.be/twX__CuN8l0"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youtu.be/AGSAhu3x2Ww/" TargetMode="External"/><Relationship Id="rId5" Type="http://schemas.openxmlformats.org/officeDocument/2006/relationships/hyperlink" Target="https://youtu.be/c3cg9tHzUg4" TargetMode="Externa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info@kurzemesregions.lv"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1"/>
          <p:cNvSpPr txBox="1"/>
          <p:nvPr/>
        </p:nvSpPr>
        <p:spPr>
          <a:xfrm>
            <a:off x="1271464" y="2780928"/>
            <a:ext cx="9000999"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800"/>
              <a:buFont typeface="Arial"/>
              <a:buNone/>
            </a:pPr>
            <a:r>
              <a:rPr lang="lv-LV" sz="4800" b="1" i="0" u="none" strike="noStrike" cap="none" dirty="0">
                <a:solidFill>
                  <a:schemeClr val="dk1"/>
                </a:solidFill>
                <a:latin typeface="Times New Roman"/>
                <a:ea typeface="Times New Roman"/>
                <a:cs typeface="Times New Roman"/>
                <a:sym typeface="Times New Roman"/>
              </a:rPr>
              <a:t>Projekta “Kurzeme visiem” </a:t>
            </a:r>
            <a:endParaRPr dirty="0"/>
          </a:p>
          <a:p>
            <a:pPr marL="0" marR="0" lvl="0" indent="0" algn="ctr" rtl="0">
              <a:lnSpc>
                <a:spcPct val="100000"/>
              </a:lnSpc>
              <a:spcBef>
                <a:spcPts val="0"/>
              </a:spcBef>
              <a:spcAft>
                <a:spcPts val="0"/>
              </a:spcAft>
              <a:buClr>
                <a:schemeClr val="dk1"/>
              </a:buClr>
              <a:buSzPts val="4800"/>
              <a:buFont typeface="Arial"/>
              <a:buNone/>
            </a:pPr>
            <a:r>
              <a:rPr lang="lv-LV" sz="4800" b="1" i="0" u="none" strike="noStrike" cap="none" dirty="0">
                <a:solidFill>
                  <a:schemeClr val="dk1"/>
                </a:solidFill>
                <a:latin typeface="Times New Roman"/>
                <a:ea typeface="Times New Roman"/>
                <a:cs typeface="Times New Roman"/>
                <a:sym typeface="Times New Roman"/>
              </a:rPr>
              <a:t>ieviešanas aktualitātes </a:t>
            </a:r>
            <a:endParaRPr dirty="0"/>
          </a:p>
        </p:txBody>
      </p:sp>
      <p:pic>
        <p:nvPicPr>
          <p:cNvPr id="148" name="Google Shape;148;p1"/>
          <p:cNvPicPr preferRelativeResize="0"/>
          <p:nvPr/>
        </p:nvPicPr>
        <p:blipFill rotWithShape="1">
          <a:blip r:embed="rId3">
            <a:alphaModFix/>
          </a:blip>
          <a:srcRect/>
          <a:stretch/>
        </p:blipFill>
        <p:spPr>
          <a:xfrm>
            <a:off x="1783238" y="665451"/>
            <a:ext cx="7251345" cy="1414688"/>
          </a:xfrm>
          <a:prstGeom prst="rect">
            <a:avLst/>
          </a:prstGeom>
          <a:noFill/>
          <a:ln>
            <a:noFill/>
          </a:ln>
        </p:spPr>
      </p:pic>
      <p:sp>
        <p:nvSpPr>
          <p:cNvPr id="149" name="Google Shape;149;p1"/>
          <p:cNvSpPr txBox="1"/>
          <p:nvPr/>
        </p:nvSpPr>
        <p:spPr>
          <a:xfrm>
            <a:off x="5087888" y="5563337"/>
            <a:ext cx="423127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lv-LV" sz="2400" b="1" i="0" u="none" strike="noStrike" cap="none" dirty="0">
                <a:solidFill>
                  <a:schemeClr val="dk1"/>
                </a:solidFill>
                <a:latin typeface="Times New Roman"/>
                <a:ea typeface="Times New Roman"/>
                <a:cs typeface="Times New Roman"/>
                <a:sym typeface="Times New Roman"/>
              </a:rPr>
              <a:t>Kurzemes plānošanas reģions </a:t>
            </a:r>
            <a:endParaRPr dirty="0"/>
          </a:p>
          <a:p>
            <a:pPr marL="0" marR="0" lvl="0" indent="0" algn="l" rtl="0">
              <a:lnSpc>
                <a:spcPct val="100000"/>
              </a:lnSpc>
              <a:spcBef>
                <a:spcPts val="0"/>
              </a:spcBef>
              <a:spcAft>
                <a:spcPts val="0"/>
              </a:spcAft>
              <a:buClr>
                <a:schemeClr val="dk1"/>
              </a:buClr>
              <a:buSzPts val="2400"/>
              <a:buFont typeface="Arial"/>
              <a:buNone/>
            </a:pPr>
            <a:r>
              <a:rPr lang="lv-LV" sz="2400" b="1" i="0" u="none" strike="noStrike" cap="none" dirty="0">
                <a:solidFill>
                  <a:schemeClr val="dk1"/>
                </a:solidFill>
                <a:latin typeface="Times New Roman"/>
                <a:ea typeface="Times New Roman"/>
                <a:cs typeface="Times New Roman"/>
                <a:sym typeface="Times New Roman"/>
              </a:rPr>
              <a:t>PP tikšanās, </a:t>
            </a:r>
            <a:endParaRPr dirty="0"/>
          </a:p>
          <a:p>
            <a:pPr marL="0" marR="0" lvl="0" indent="0" algn="l" rtl="0">
              <a:lnSpc>
                <a:spcPct val="100000"/>
              </a:lnSpc>
              <a:spcBef>
                <a:spcPts val="0"/>
              </a:spcBef>
              <a:spcAft>
                <a:spcPts val="0"/>
              </a:spcAft>
              <a:buClr>
                <a:schemeClr val="dk1"/>
              </a:buClr>
              <a:buSzPts val="2400"/>
              <a:buFont typeface="Arial"/>
              <a:buNone/>
            </a:pPr>
            <a:r>
              <a:rPr lang="lv-LV" sz="2400" b="1" i="0" u="none" strike="noStrike" cap="none" dirty="0">
                <a:solidFill>
                  <a:schemeClr val="dk1"/>
                </a:solidFill>
                <a:latin typeface="Times New Roman"/>
                <a:ea typeface="Times New Roman"/>
                <a:cs typeface="Times New Roman"/>
                <a:sym typeface="Times New Roman"/>
              </a:rPr>
              <a:t>Priekule, 02.11.2022</a:t>
            </a:r>
            <a:r>
              <a:rPr lang="lv-LV" sz="2000" b="1" i="0" u="none" strike="noStrike" cap="none" dirty="0">
                <a:solidFill>
                  <a:schemeClr val="dk1"/>
                </a:solidFill>
                <a:latin typeface="Times New Roman"/>
                <a:ea typeface="Times New Roman"/>
                <a:cs typeface="Times New Roman"/>
                <a:sym typeface="Times New Roman"/>
              </a:rPr>
              <a:t>.</a:t>
            </a:r>
            <a:endParaRPr sz="2000" b="1" i="0" u="none" strike="noStrike" cap="none" dirty="0">
              <a:solidFill>
                <a:srgbClr val="000000"/>
              </a:solidFill>
              <a:latin typeface="Times New Roman"/>
              <a:ea typeface="Times New Roman"/>
              <a:cs typeface="Times New Roman"/>
              <a:sym typeface="Times New Roman"/>
            </a:endParaRPr>
          </a:p>
        </p:txBody>
      </p:sp>
      <p:pic>
        <p:nvPicPr>
          <p:cNvPr id="150" name="Google Shape;150;p1"/>
          <p:cNvPicPr preferRelativeResize="0"/>
          <p:nvPr/>
        </p:nvPicPr>
        <p:blipFill rotWithShape="1">
          <a:blip r:embed="rId4">
            <a:alphaModFix/>
          </a:blip>
          <a:srcRect/>
          <a:stretch/>
        </p:blipFill>
        <p:spPr>
          <a:xfrm>
            <a:off x="606802" y="5563337"/>
            <a:ext cx="1662758" cy="12466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title"/>
          </p:nvPr>
        </p:nvSpPr>
        <p:spPr>
          <a:xfrm>
            <a:off x="191344" y="220022"/>
            <a:ext cx="9237791" cy="1235224"/>
          </a:xfrm>
          <a:prstGeom prst="rect">
            <a:avLst/>
          </a:prstGeom>
          <a:noFill/>
          <a:ln>
            <a:noFill/>
          </a:ln>
        </p:spPr>
        <p:txBody>
          <a:bodyPr spcFirstLastPara="1" wrap="square" lIns="91425" tIns="45700" rIns="91425" bIns="45700" anchor="ctr" anchorCtr="0">
            <a:noAutofit/>
          </a:bodyPr>
          <a:lstStyle/>
          <a:p>
            <a:pPr marL="173037" marR="0" lvl="2" indent="0" algn="ctr" rtl="0">
              <a:spcBef>
                <a:spcPts val="0"/>
              </a:spcBef>
              <a:spcAft>
                <a:spcPts val="0"/>
              </a:spcAft>
              <a:buClr>
                <a:srgbClr val="002C89"/>
              </a:buClr>
              <a:buSzPts val="4000"/>
              <a:buFont typeface="Times New Roman"/>
              <a:buNone/>
            </a:pPr>
            <a:r>
              <a:rPr lang="lv-LV" sz="4000" b="1" dirty="0">
                <a:solidFill>
                  <a:srgbClr val="002C89"/>
                </a:solidFill>
                <a:latin typeface="Times New Roman"/>
                <a:ea typeface="Times New Roman"/>
                <a:cs typeface="Times New Roman"/>
                <a:sym typeface="Times New Roman"/>
              </a:rPr>
              <a:t>Kurzemes reģiona VSAC personu ar GRT sagatavošana pārejai uz dzīvi sabiedrībā</a:t>
            </a:r>
            <a:endParaRPr sz="4000" dirty="0">
              <a:solidFill>
                <a:srgbClr val="002C89"/>
              </a:solidFill>
            </a:endParaRPr>
          </a:p>
        </p:txBody>
      </p:sp>
      <p:sp>
        <p:nvSpPr>
          <p:cNvPr id="188" name="Google Shape;188;p7"/>
          <p:cNvSpPr txBox="1">
            <a:spLocks noGrp="1"/>
          </p:cNvSpPr>
          <p:nvPr>
            <p:ph type="body" idx="1"/>
          </p:nvPr>
        </p:nvSpPr>
        <p:spPr>
          <a:xfrm>
            <a:off x="502659" y="1705708"/>
            <a:ext cx="9152618" cy="4932270"/>
          </a:xfrm>
          <a:prstGeom prst="rect">
            <a:avLst/>
          </a:prstGeom>
          <a:noFill/>
          <a:ln>
            <a:noFill/>
          </a:ln>
        </p:spPr>
        <p:txBody>
          <a:bodyPr spcFirstLastPara="1" wrap="square" lIns="91425" tIns="45700" rIns="91425" bIns="45700" anchor="t" anchorCtr="0">
            <a:noAutofit/>
          </a:bodyPr>
          <a:lstStyle/>
          <a:p>
            <a:pPr marL="342900" lvl="2" indent="-342900">
              <a:spcBef>
                <a:spcPts val="800"/>
              </a:spcBef>
              <a:buSzPts val="2640"/>
              <a:tabLst>
                <a:tab pos="450215" algn="l"/>
              </a:tabLst>
            </a:pPr>
            <a:r>
              <a:rPr lang="lv-LV" sz="2800" b="1" dirty="0">
                <a:solidFill>
                  <a:srgbClr val="002C89"/>
                </a:solidFill>
                <a:latin typeface="Times New Roman"/>
                <a:cs typeface="Times New Roman"/>
                <a:sym typeface="Times New Roman"/>
              </a:rPr>
              <a:t>Turpinās pilngadīgu personu sagatavošana </a:t>
            </a:r>
            <a:r>
              <a:rPr lang="lv-LV" sz="2800" dirty="0">
                <a:solidFill>
                  <a:srgbClr val="002C89"/>
                </a:solidFill>
                <a:latin typeface="Times New Roman"/>
                <a:cs typeface="Times New Roman"/>
                <a:sym typeface="Times New Roman"/>
              </a:rPr>
              <a:t>pārejai uz dzīvi sabiedrībā;</a:t>
            </a:r>
          </a:p>
          <a:p>
            <a:pPr marL="342900" lvl="2" indent="-342900">
              <a:spcBef>
                <a:spcPts val="800"/>
              </a:spcBef>
              <a:buSzPts val="2640"/>
              <a:tabLst>
                <a:tab pos="450215" algn="l"/>
              </a:tabLst>
            </a:pPr>
            <a:r>
              <a:rPr lang="lv-LV" sz="2800" dirty="0">
                <a:solidFill>
                  <a:srgbClr val="002C89"/>
                </a:solidFill>
                <a:latin typeface="Times New Roman"/>
                <a:cs typeface="Times New Roman"/>
                <a:sym typeface="Times New Roman"/>
              </a:rPr>
              <a:t>Sagatavotas 7 personas, pārgājušas uz Saldus un Cēsu (bijušā Amatas novada teritorija) pašvaldībām;</a:t>
            </a:r>
          </a:p>
          <a:p>
            <a:pPr marL="342900" lvl="2" indent="-342900">
              <a:spcBef>
                <a:spcPts val="800"/>
              </a:spcBef>
              <a:buSzPts val="2640"/>
              <a:tabLst>
                <a:tab pos="450215" algn="l"/>
              </a:tabLst>
            </a:pPr>
            <a:r>
              <a:rPr lang="lv-LV" sz="2800" dirty="0">
                <a:solidFill>
                  <a:srgbClr val="002C89"/>
                </a:solidFill>
                <a:latin typeface="Times New Roman"/>
                <a:cs typeface="Times New Roman"/>
                <a:sym typeface="Times New Roman"/>
              </a:rPr>
              <a:t>Notiek 29 personu sagatavošana.</a:t>
            </a:r>
            <a:endParaRPr sz="2800" dirty="0">
              <a:solidFill>
                <a:srgbClr val="002C89"/>
              </a:solidFill>
              <a:latin typeface="Times New Roman"/>
              <a:cs typeface="Times New Roman"/>
            </a:endParaRPr>
          </a:p>
          <a:p>
            <a:pPr marL="173037" lvl="2" indent="0" algn="l" rtl="0">
              <a:spcBef>
                <a:spcPts val="0"/>
              </a:spcBef>
              <a:spcAft>
                <a:spcPts val="0"/>
              </a:spcAft>
              <a:buClr>
                <a:srgbClr val="000000"/>
              </a:buClr>
              <a:buSzPts val="1400"/>
              <a:buNone/>
            </a:pPr>
            <a:endParaRPr sz="2800" b="1" u="sng" dirty="0">
              <a:solidFill>
                <a:srgbClr val="002C89"/>
              </a:solidFill>
              <a:latin typeface="Times New Roman"/>
              <a:ea typeface="Times New Roman"/>
              <a:cs typeface="Times New Roman"/>
              <a:sym typeface="Times New Roman"/>
            </a:endParaRPr>
          </a:p>
          <a:p>
            <a:pPr marL="173037" lvl="2" indent="0" algn="ctr" rtl="0">
              <a:spcBef>
                <a:spcPts val="0"/>
              </a:spcBef>
              <a:spcAft>
                <a:spcPts val="0"/>
              </a:spcAft>
              <a:buClr>
                <a:srgbClr val="000000"/>
              </a:buClr>
              <a:buSzPts val="1400"/>
              <a:buNone/>
            </a:pPr>
            <a:r>
              <a:rPr lang="lv-LV" sz="2800" b="1" dirty="0">
                <a:solidFill>
                  <a:srgbClr val="002C89"/>
                </a:solidFill>
                <a:latin typeface="Times New Roman"/>
                <a:ea typeface="Times New Roman"/>
                <a:cs typeface="Times New Roman"/>
                <a:sym typeface="Times New Roman"/>
              </a:rPr>
              <a:t>Sagatavošanas procesa uzsākšana </a:t>
            </a:r>
            <a:r>
              <a:rPr lang="lv-LV" sz="2800" dirty="0">
                <a:solidFill>
                  <a:srgbClr val="002C89"/>
                </a:solidFill>
                <a:latin typeface="Times New Roman"/>
                <a:ea typeface="Times New Roman"/>
                <a:cs typeface="Times New Roman"/>
                <a:sym typeface="Times New Roman"/>
              </a:rPr>
              <a:t>un sociālo mentoru, ja tiek piesaistīti, piesaiste jāplāno vairākus mēnešus pirms grupu dzīvokļu infrastruktūras izveides. </a:t>
            </a:r>
            <a:endParaRPr sz="2800" dirty="0">
              <a:solidFill>
                <a:srgbClr val="002C89"/>
              </a:solidFill>
              <a:latin typeface="Arial"/>
              <a:ea typeface="Arial"/>
              <a:cs typeface="Arial"/>
              <a:sym typeface="Arial"/>
            </a:endParaRPr>
          </a:p>
          <a:p>
            <a:pPr marL="173037" lvl="2" indent="0" algn="ctr" rtl="0">
              <a:spcBef>
                <a:spcPts val="0"/>
              </a:spcBef>
              <a:spcAft>
                <a:spcPts val="0"/>
              </a:spcAft>
              <a:buClr>
                <a:srgbClr val="000000"/>
              </a:buClr>
              <a:buSzPts val="1400"/>
              <a:buNone/>
            </a:pPr>
            <a:r>
              <a:rPr lang="lv-LV" sz="2800" dirty="0">
                <a:solidFill>
                  <a:srgbClr val="002C89"/>
                </a:solidFill>
                <a:latin typeface="Times New Roman"/>
                <a:ea typeface="Times New Roman"/>
                <a:cs typeface="Times New Roman"/>
                <a:sym typeface="Times New Roman"/>
              </a:rPr>
              <a:t> </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title"/>
          </p:nvPr>
        </p:nvSpPr>
        <p:spPr>
          <a:xfrm>
            <a:off x="191343" y="9007"/>
            <a:ext cx="11238656" cy="1235224"/>
          </a:xfrm>
          <a:prstGeom prst="rect">
            <a:avLst/>
          </a:prstGeom>
          <a:noFill/>
          <a:ln>
            <a:noFill/>
          </a:ln>
        </p:spPr>
        <p:txBody>
          <a:bodyPr spcFirstLastPara="1" wrap="square" lIns="91425" tIns="45700" rIns="91425" bIns="45700" anchor="ctr" anchorCtr="0">
            <a:noAutofit/>
          </a:bodyPr>
          <a:lstStyle/>
          <a:p>
            <a:pPr marL="173037" marR="0" lvl="2" indent="0" algn="ctr" rtl="0">
              <a:spcBef>
                <a:spcPts val="0"/>
              </a:spcBef>
              <a:spcAft>
                <a:spcPts val="0"/>
              </a:spcAft>
              <a:buClr>
                <a:srgbClr val="002C89"/>
              </a:buClr>
              <a:buSzPts val="4000"/>
              <a:buFont typeface="Times New Roman"/>
              <a:buNone/>
            </a:pPr>
            <a:r>
              <a:rPr lang="lv-LV" sz="3800" b="1" dirty="0">
                <a:solidFill>
                  <a:srgbClr val="002C89"/>
                </a:solidFill>
                <a:latin typeface="Times New Roman"/>
                <a:ea typeface="Times New Roman"/>
                <a:cs typeface="Times New Roman"/>
                <a:sym typeface="Times New Roman"/>
              </a:rPr>
              <a:t>Pamatojošā dokumentācija </a:t>
            </a:r>
            <a:br>
              <a:rPr lang="lv-LV" sz="3800" b="1" dirty="0">
                <a:solidFill>
                  <a:srgbClr val="002C89"/>
                </a:solidFill>
                <a:latin typeface="Times New Roman"/>
                <a:ea typeface="Times New Roman"/>
                <a:cs typeface="Times New Roman"/>
                <a:sym typeface="Times New Roman"/>
              </a:rPr>
            </a:br>
            <a:r>
              <a:rPr lang="lv-LV" sz="3800" b="1" dirty="0">
                <a:solidFill>
                  <a:srgbClr val="002C89"/>
                </a:solidFill>
                <a:latin typeface="Times New Roman"/>
                <a:ea typeface="Times New Roman"/>
                <a:cs typeface="Times New Roman"/>
                <a:sym typeface="Times New Roman"/>
              </a:rPr>
              <a:t>VSAC personu ar GRT sagatavošanā</a:t>
            </a:r>
            <a:endParaRPr sz="3800" dirty="0">
              <a:solidFill>
                <a:srgbClr val="002C89"/>
              </a:solidFill>
            </a:endParaRPr>
          </a:p>
        </p:txBody>
      </p:sp>
      <p:sp>
        <p:nvSpPr>
          <p:cNvPr id="188" name="Google Shape;188;p7"/>
          <p:cNvSpPr txBox="1">
            <a:spLocks noGrp="1"/>
          </p:cNvSpPr>
          <p:nvPr>
            <p:ph type="body" idx="1"/>
          </p:nvPr>
        </p:nvSpPr>
        <p:spPr>
          <a:xfrm>
            <a:off x="191343" y="1455246"/>
            <a:ext cx="10728703" cy="5182732"/>
          </a:xfrm>
          <a:prstGeom prst="rect">
            <a:avLst/>
          </a:prstGeom>
          <a:noFill/>
          <a:ln>
            <a:noFill/>
          </a:ln>
        </p:spPr>
        <p:txBody>
          <a:bodyPr spcFirstLastPara="1" wrap="square" lIns="91425" tIns="45700" rIns="91425" bIns="45700" anchor="t" anchorCtr="0">
            <a:noAutofit/>
          </a:bodyPr>
          <a:lstStyle/>
          <a:p>
            <a:pPr marL="342900" lvl="2" indent="-342900">
              <a:spcBef>
                <a:spcPts val="800"/>
              </a:spcBef>
              <a:buSzPts val="2640"/>
              <a:tabLst>
                <a:tab pos="450215" algn="l"/>
              </a:tabLst>
            </a:pPr>
            <a:r>
              <a:rPr lang="lv-LV" sz="2200" dirty="0">
                <a:solidFill>
                  <a:srgbClr val="002C89"/>
                </a:solidFill>
                <a:latin typeface="Times New Roman"/>
                <a:cs typeface="Times New Roman"/>
              </a:rPr>
              <a:t>Kompensācijas </a:t>
            </a:r>
            <a:r>
              <a:rPr lang="lv-LV" sz="2200" b="1" dirty="0">
                <a:solidFill>
                  <a:srgbClr val="002C89"/>
                </a:solidFill>
                <a:latin typeface="Times New Roman"/>
                <a:cs typeface="Times New Roman"/>
              </a:rPr>
              <a:t>pamatojošā dokumentācija </a:t>
            </a:r>
            <a:r>
              <a:rPr lang="lv-LV" sz="2200" dirty="0">
                <a:solidFill>
                  <a:srgbClr val="002C89"/>
                </a:solidFill>
                <a:latin typeface="Times New Roman"/>
                <a:cs typeface="Times New Roman"/>
              </a:rPr>
              <a:t>(iesniedzama </a:t>
            </a:r>
            <a:r>
              <a:rPr lang="lv-LV" sz="2200" b="1" dirty="0">
                <a:solidFill>
                  <a:srgbClr val="002C89"/>
                </a:solidFill>
                <a:latin typeface="Times New Roman"/>
                <a:cs typeface="Times New Roman"/>
              </a:rPr>
              <a:t>pie atskaites</a:t>
            </a:r>
            <a:r>
              <a:rPr lang="lv-LV" sz="2200" dirty="0">
                <a:solidFill>
                  <a:srgbClr val="002C89"/>
                </a:solidFill>
                <a:latin typeface="Times New Roman"/>
                <a:cs typeface="Times New Roman"/>
              </a:rPr>
              <a:t>) ir: </a:t>
            </a:r>
          </a:p>
          <a:p>
            <a:pPr marL="800100" lvl="3" indent="-342900">
              <a:spcBef>
                <a:spcPts val="800"/>
              </a:spcBef>
              <a:buSzPts val="2640"/>
              <a:tabLst>
                <a:tab pos="450215" algn="l"/>
              </a:tabLst>
            </a:pPr>
            <a:r>
              <a:rPr lang="lv-LV" sz="2200" dirty="0">
                <a:solidFill>
                  <a:srgbClr val="002C89"/>
                </a:solidFill>
                <a:latin typeface="Times New Roman"/>
                <a:cs typeface="Times New Roman"/>
              </a:rPr>
              <a:t>sadarbības partnera pieprasījums izmaksāt kompensāciju - </a:t>
            </a:r>
            <a:r>
              <a:rPr lang="lv-LV" sz="2200" b="1" dirty="0">
                <a:solidFill>
                  <a:srgbClr val="002C89"/>
                </a:solidFill>
                <a:latin typeface="Times New Roman"/>
                <a:cs typeface="Times New Roman"/>
              </a:rPr>
              <a:t>atskaite</a:t>
            </a:r>
            <a:r>
              <a:rPr lang="lv-LV" sz="2200" dirty="0">
                <a:solidFill>
                  <a:srgbClr val="002C89"/>
                </a:solidFill>
                <a:latin typeface="Times New Roman"/>
                <a:cs typeface="Times New Roman"/>
              </a:rPr>
              <a:t>; </a:t>
            </a:r>
          </a:p>
          <a:p>
            <a:pPr marL="800100" lvl="3" indent="-342900">
              <a:spcBef>
                <a:spcPts val="800"/>
              </a:spcBef>
              <a:buSzPts val="2640"/>
              <a:tabLst>
                <a:tab pos="450215" algn="l"/>
              </a:tabLst>
            </a:pPr>
            <a:r>
              <a:rPr lang="lv-LV" sz="2200" b="1" dirty="0">
                <a:solidFill>
                  <a:srgbClr val="002C89"/>
                </a:solidFill>
                <a:latin typeface="Times New Roman"/>
                <a:cs typeface="Times New Roman"/>
              </a:rPr>
              <a:t>SIVA lēmums </a:t>
            </a:r>
            <a:r>
              <a:rPr lang="lv-LV" sz="2200" dirty="0">
                <a:solidFill>
                  <a:srgbClr val="002C89"/>
                </a:solidFill>
                <a:latin typeface="Times New Roman"/>
                <a:cs typeface="Times New Roman"/>
              </a:rPr>
              <a:t>par VSAC pakalpojumu sniegšanas izbeigšanu.</a:t>
            </a:r>
          </a:p>
          <a:p>
            <a:pPr marL="342900" lvl="2" indent="-342900">
              <a:spcBef>
                <a:spcPts val="800"/>
              </a:spcBef>
              <a:buSzPts val="2640"/>
              <a:tabLst>
                <a:tab pos="450215" algn="l"/>
              </a:tabLst>
            </a:pPr>
            <a:r>
              <a:rPr lang="lv-LV" sz="2200" dirty="0">
                <a:solidFill>
                  <a:srgbClr val="002C89"/>
                </a:solidFill>
                <a:latin typeface="Times New Roman"/>
                <a:cs typeface="Times New Roman"/>
              </a:rPr>
              <a:t>Papildus sadarbības partneris </a:t>
            </a:r>
            <a:r>
              <a:rPr lang="lv-LV" sz="2200" b="1" dirty="0">
                <a:solidFill>
                  <a:srgbClr val="002C89"/>
                </a:solidFill>
                <a:latin typeface="Times New Roman"/>
                <a:cs typeface="Times New Roman"/>
              </a:rPr>
              <a:t>uzglabā</a:t>
            </a:r>
            <a:r>
              <a:rPr lang="lv-LV" sz="2200" dirty="0">
                <a:solidFill>
                  <a:srgbClr val="002C89"/>
                </a:solidFill>
                <a:latin typeface="Times New Roman"/>
                <a:cs typeface="Times New Roman"/>
              </a:rPr>
              <a:t> (uz vietas </a:t>
            </a:r>
            <a:r>
              <a:rPr lang="lv-LV" sz="2200" b="1" dirty="0">
                <a:solidFill>
                  <a:srgbClr val="002C89"/>
                </a:solidFill>
                <a:latin typeface="Times New Roman"/>
                <a:cs typeface="Times New Roman"/>
              </a:rPr>
              <a:t>iestādē</a:t>
            </a:r>
            <a:r>
              <a:rPr lang="lv-LV" sz="2200" dirty="0">
                <a:solidFill>
                  <a:srgbClr val="002C89"/>
                </a:solidFill>
                <a:latin typeface="Times New Roman"/>
                <a:cs typeface="Times New Roman"/>
              </a:rPr>
              <a:t>) metodikas:</a:t>
            </a:r>
          </a:p>
          <a:p>
            <a:pPr marL="800100" lvl="3" indent="-342900">
              <a:spcBef>
                <a:spcPts val="800"/>
              </a:spcBef>
              <a:buSzPts val="2640"/>
              <a:tabLst>
                <a:tab pos="450215" algn="l"/>
              </a:tabLst>
            </a:pPr>
            <a:r>
              <a:rPr lang="lv-LV" sz="2200" b="1" dirty="0">
                <a:solidFill>
                  <a:srgbClr val="002C89"/>
                </a:solidFill>
                <a:latin typeface="Times New Roman"/>
                <a:cs typeface="Times New Roman"/>
              </a:rPr>
              <a:t>sadarbības līgumu</a:t>
            </a:r>
            <a:r>
              <a:rPr lang="lv-LV" sz="2200" dirty="0">
                <a:solidFill>
                  <a:srgbClr val="002C89"/>
                </a:solidFill>
                <a:latin typeface="Times New Roman"/>
                <a:cs typeface="Times New Roman"/>
              </a:rPr>
              <a:t>;</a:t>
            </a:r>
          </a:p>
          <a:p>
            <a:pPr marL="800100" lvl="3" indent="-342900">
              <a:spcBef>
                <a:spcPts val="800"/>
              </a:spcBef>
              <a:buSzPts val="2640"/>
              <a:tabLst>
                <a:tab pos="450215" algn="l"/>
              </a:tabLst>
            </a:pPr>
            <a:r>
              <a:rPr lang="lv-LV" sz="2200" b="1" dirty="0">
                <a:solidFill>
                  <a:srgbClr val="002C89"/>
                </a:solidFill>
                <a:latin typeface="Times New Roman"/>
                <a:cs typeface="Times New Roman"/>
              </a:rPr>
              <a:t>individuālo sociālās rehabilitācijas plānu</a:t>
            </a:r>
            <a:r>
              <a:rPr lang="lv-LV" sz="2200" dirty="0">
                <a:solidFill>
                  <a:srgbClr val="002C89"/>
                </a:solidFill>
                <a:latin typeface="Times New Roman"/>
                <a:cs typeface="Times New Roman"/>
              </a:rPr>
              <a:t>, kur norādītas sagatavošanas procesā notikušās aktivitātes un iesaistītie speciālisti; </a:t>
            </a:r>
          </a:p>
          <a:p>
            <a:pPr marL="800100" lvl="3" indent="-342900">
              <a:spcBef>
                <a:spcPts val="800"/>
              </a:spcBef>
              <a:buSzPts val="2640"/>
              <a:tabLst>
                <a:tab pos="450215" algn="l"/>
              </a:tabLst>
            </a:pPr>
            <a:r>
              <a:rPr lang="lv-LV" sz="2200" b="1" dirty="0">
                <a:solidFill>
                  <a:srgbClr val="002C89"/>
                </a:solidFill>
                <a:latin typeface="Times New Roman"/>
                <a:cs typeface="Times New Roman"/>
              </a:rPr>
              <a:t>iesniegumu</a:t>
            </a:r>
            <a:r>
              <a:rPr lang="lv-LV" sz="2200" dirty="0">
                <a:solidFill>
                  <a:srgbClr val="002C89"/>
                </a:solidFill>
                <a:latin typeface="Times New Roman"/>
                <a:cs typeface="Times New Roman"/>
              </a:rPr>
              <a:t> par VSAC pakalpojuma pārtraukšanu; </a:t>
            </a:r>
          </a:p>
          <a:p>
            <a:pPr marL="800100" lvl="3" indent="-342900">
              <a:spcBef>
                <a:spcPts val="800"/>
              </a:spcBef>
              <a:buSzPts val="2640"/>
              <a:tabLst>
                <a:tab pos="450215" algn="l"/>
              </a:tabLst>
            </a:pPr>
            <a:r>
              <a:rPr lang="lv-LV" sz="2200" b="1" dirty="0">
                <a:solidFill>
                  <a:srgbClr val="002C89"/>
                </a:solidFill>
                <a:latin typeface="Times New Roman"/>
                <a:cs typeface="Times New Roman"/>
              </a:rPr>
              <a:t>apliecinājumu</a:t>
            </a:r>
            <a:r>
              <a:rPr lang="lv-LV" sz="2200" dirty="0">
                <a:solidFill>
                  <a:srgbClr val="002C89"/>
                </a:solidFill>
                <a:latin typeface="Times New Roman"/>
                <a:cs typeface="Times New Roman"/>
              </a:rPr>
              <a:t>, ka speciālisti ir apmeklējuši apmācības, kas notikušas pirms SIVA lēmuma pieņemšanas; </a:t>
            </a:r>
          </a:p>
          <a:p>
            <a:pPr marL="800100" lvl="3" indent="-342900">
              <a:spcBef>
                <a:spcPts val="800"/>
              </a:spcBef>
              <a:buSzPts val="2640"/>
              <a:tabLst>
                <a:tab pos="450215" algn="l"/>
              </a:tabLst>
            </a:pPr>
            <a:r>
              <a:rPr lang="lv-LV" sz="2200" b="1" dirty="0">
                <a:solidFill>
                  <a:srgbClr val="002C89"/>
                </a:solidFill>
                <a:latin typeface="Times New Roman"/>
                <a:cs typeface="Times New Roman"/>
              </a:rPr>
              <a:t>rīkojumiem par piemaksas </a:t>
            </a:r>
            <a:r>
              <a:rPr lang="lv-LV" sz="2200" dirty="0">
                <a:solidFill>
                  <a:srgbClr val="002C89"/>
                </a:solidFill>
                <a:latin typeface="Times New Roman"/>
                <a:cs typeface="Times New Roman"/>
              </a:rPr>
              <a:t>piešķiršanu mērķa grupas personas sagatavošanā iesaistītajiem speciālistiem.</a:t>
            </a:r>
            <a:r>
              <a:rPr lang="lv-LV" sz="2200" dirty="0">
                <a:solidFill>
                  <a:srgbClr val="002C89"/>
                </a:solidFill>
                <a:latin typeface="Times New Roman"/>
                <a:ea typeface="Times New Roman"/>
                <a:cs typeface="Times New Roman"/>
                <a:sym typeface="Times New Roman"/>
              </a:rPr>
              <a:t> </a:t>
            </a:r>
            <a:endParaRPr sz="2200" dirty="0"/>
          </a:p>
        </p:txBody>
      </p:sp>
    </p:spTree>
    <p:extLst>
      <p:ext uri="{BB962C8B-B14F-4D97-AF65-F5344CB8AC3E}">
        <p14:creationId xmlns:p14="http://schemas.microsoft.com/office/powerpoint/2010/main" val="3000633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a:spLocks noGrp="1"/>
          </p:cNvSpPr>
          <p:nvPr>
            <p:ph type="title"/>
          </p:nvPr>
        </p:nvSpPr>
        <p:spPr>
          <a:xfrm>
            <a:off x="191344" y="220022"/>
            <a:ext cx="11017224" cy="148078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89"/>
              </a:buClr>
              <a:buSzPts val="4000"/>
              <a:buFont typeface="Times New Roman"/>
              <a:buNone/>
            </a:pPr>
            <a:r>
              <a:rPr lang="lv-LV" sz="4000" b="1" dirty="0">
                <a:solidFill>
                  <a:srgbClr val="002C89"/>
                </a:solidFill>
                <a:latin typeface="Times New Roman"/>
                <a:ea typeface="Times New Roman"/>
                <a:cs typeface="Times New Roman"/>
                <a:sym typeface="Times New Roman"/>
              </a:rPr>
              <a:t>Sabiedrībā balstītu pakalpojumu īstenošana </a:t>
            </a:r>
            <a:br>
              <a:rPr lang="lv-LV" sz="4000" b="1" dirty="0">
                <a:solidFill>
                  <a:srgbClr val="002C89"/>
                </a:solidFill>
                <a:latin typeface="Times New Roman"/>
                <a:ea typeface="Times New Roman"/>
                <a:cs typeface="Times New Roman"/>
                <a:sym typeface="Times New Roman"/>
              </a:rPr>
            </a:br>
            <a:r>
              <a:rPr lang="lv-LV" sz="4000" b="1" dirty="0">
                <a:solidFill>
                  <a:srgbClr val="002C89"/>
                </a:solidFill>
                <a:latin typeface="Times New Roman"/>
                <a:ea typeface="Times New Roman"/>
                <a:cs typeface="Times New Roman"/>
                <a:sym typeface="Times New Roman"/>
              </a:rPr>
              <a:t>Kurzemes reģiona personām ar GRT </a:t>
            </a:r>
            <a:endParaRPr sz="4000" dirty="0">
              <a:solidFill>
                <a:srgbClr val="002C89"/>
              </a:solidFill>
            </a:endParaRPr>
          </a:p>
        </p:txBody>
      </p:sp>
      <p:sp>
        <p:nvSpPr>
          <p:cNvPr id="194" name="Google Shape;194;p8"/>
          <p:cNvSpPr txBox="1">
            <a:spLocks noGrp="1"/>
          </p:cNvSpPr>
          <p:nvPr>
            <p:ph type="body" idx="1"/>
          </p:nvPr>
        </p:nvSpPr>
        <p:spPr>
          <a:xfrm>
            <a:off x="407368" y="1700808"/>
            <a:ext cx="11303986" cy="4752528"/>
          </a:xfrm>
          <a:prstGeom prst="rect">
            <a:avLst/>
          </a:prstGeom>
          <a:noFill/>
          <a:ln>
            <a:noFill/>
          </a:ln>
        </p:spPr>
        <p:txBody>
          <a:bodyPr spcFirstLastPara="1" wrap="square" lIns="91425" tIns="45700" rIns="91425" bIns="45700" anchor="t" anchorCtr="0">
            <a:noAutofit/>
          </a:bodyPr>
          <a:lstStyle/>
          <a:p>
            <a:pPr marL="342900" lvl="2" indent="-342900">
              <a:spcBef>
                <a:spcPts val="800"/>
              </a:spcBef>
              <a:buSzPts val="2640"/>
              <a:tabLst>
                <a:tab pos="450215" algn="l"/>
              </a:tabLst>
            </a:pPr>
            <a:r>
              <a:rPr lang="lv-LV" sz="2000" dirty="0">
                <a:solidFill>
                  <a:srgbClr val="002C89"/>
                </a:solidFill>
                <a:latin typeface="Times New Roman"/>
                <a:cs typeface="Times New Roman"/>
                <a:sym typeface="Times New Roman"/>
              </a:rPr>
              <a:t>Sasniedzamais </a:t>
            </a:r>
            <a:r>
              <a:rPr lang="lv-LV" sz="2000" b="1" dirty="0">
                <a:solidFill>
                  <a:schemeClr val="accent5">
                    <a:lumMod val="75000"/>
                  </a:schemeClr>
                </a:solidFill>
                <a:latin typeface="Times New Roman"/>
                <a:cs typeface="Times New Roman"/>
                <a:sym typeface="Times New Roman"/>
              </a:rPr>
              <a:t>rādītājs 297 pilngadīgām personām ar GRT </a:t>
            </a:r>
            <a:r>
              <a:rPr lang="lv-LV" sz="2000" dirty="0">
                <a:solidFill>
                  <a:srgbClr val="002C89"/>
                </a:solidFill>
                <a:latin typeface="Times New Roman"/>
                <a:cs typeface="Times New Roman"/>
                <a:sym typeface="Times New Roman"/>
              </a:rPr>
              <a:t>sniegti SBSP;</a:t>
            </a:r>
          </a:p>
          <a:p>
            <a:pPr marL="342900" lvl="2" indent="-342900">
              <a:spcBef>
                <a:spcPts val="800"/>
              </a:spcBef>
              <a:buSzPts val="2640"/>
              <a:tabLst>
                <a:tab pos="450215" algn="l"/>
              </a:tabLst>
            </a:pPr>
            <a:r>
              <a:rPr lang="lv-LV" sz="2000" dirty="0">
                <a:solidFill>
                  <a:srgbClr val="002C89"/>
                </a:solidFill>
                <a:latin typeface="Times New Roman"/>
                <a:ea typeface="Times New Roman"/>
                <a:cs typeface="Times New Roman"/>
                <a:sym typeface="Times New Roman"/>
              </a:rPr>
              <a:t>Uzsākta, pabeigta vai turpinās pakalpojuma </a:t>
            </a:r>
            <a:r>
              <a:rPr lang="lv-LV" sz="2000" dirty="0">
                <a:solidFill>
                  <a:schemeClr val="accent5">
                    <a:lumMod val="75000"/>
                  </a:schemeClr>
                </a:solidFill>
                <a:latin typeface="Times New Roman"/>
                <a:ea typeface="Times New Roman"/>
                <a:cs typeface="Times New Roman"/>
                <a:sym typeface="Times New Roman"/>
              </a:rPr>
              <a:t>sniegšana</a:t>
            </a:r>
            <a:r>
              <a:rPr lang="lv-LV" sz="2000" dirty="0">
                <a:solidFill>
                  <a:srgbClr val="002C89"/>
                </a:solidFill>
                <a:latin typeface="Times New Roman"/>
                <a:ea typeface="Times New Roman"/>
                <a:cs typeface="Times New Roman"/>
                <a:sym typeface="Times New Roman"/>
              </a:rPr>
              <a:t> </a:t>
            </a:r>
            <a:r>
              <a:rPr lang="lv-LV" sz="2000" b="1" dirty="0">
                <a:solidFill>
                  <a:schemeClr val="accent5">
                    <a:lumMod val="75000"/>
                  </a:schemeClr>
                </a:solidFill>
                <a:latin typeface="Times New Roman"/>
                <a:ea typeface="Times New Roman"/>
                <a:cs typeface="Times New Roman"/>
                <a:sym typeface="Times New Roman"/>
              </a:rPr>
              <a:t>167 </a:t>
            </a:r>
            <a:r>
              <a:rPr lang="lv-LV" sz="2000" dirty="0">
                <a:solidFill>
                  <a:schemeClr val="accent5">
                    <a:lumMod val="75000"/>
                  </a:schemeClr>
                </a:solidFill>
                <a:latin typeface="Times New Roman"/>
                <a:ea typeface="Times New Roman"/>
                <a:cs typeface="Times New Roman"/>
                <a:sym typeface="Times New Roman"/>
              </a:rPr>
              <a:t>personām ar GRT</a:t>
            </a:r>
            <a:r>
              <a:rPr lang="lv-LV" sz="2000" dirty="0">
                <a:solidFill>
                  <a:srgbClr val="002C89"/>
                </a:solidFill>
                <a:latin typeface="Times New Roman"/>
                <a:ea typeface="Times New Roman"/>
                <a:cs typeface="Times New Roman"/>
                <a:sym typeface="Times New Roman"/>
              </a:rPr>
              <a:t>; 	</a:t>
            </a:r>
          </a:p>
          <a:p>
            <a:pPr marL="342900" lvl="2" indent="-342900">
              <a:spcBef>
                <a:spcPts val="800"/>
              </a:spcBef>
              <a:buSzPts val="2640"/>
              <a:tabLst>
                <a:tab pos="450215" algn="l"/>
              </a:tabLst>
            </a:pPr>
            <a:r>
              <a:rPr lang="lv-LV" sz="2000" dirty="0">
                <a:solidFill>
                  <a:srgbClr val="002C89"/>
                </a:solidFill>
                <a:latin typeface="Times New Roman"/>
                <a:ea typeface="Times New Roman"/>
                <a:cs typeface="Times New Roman"/>
                <a:sym typeface="Times New Roman"/>
              </a:rPr>
              <a:t>Projekta ietvaros </a:t>
            </a:r>
            <a:r>
              <a:rPr lang="lv-LV" sz="2000" b="1" dirty="0">
                <a:solidFill>
                  <a:srgbClr val="002C89"/>
                </a:solidFill>
                <a:latin typeface="Times New Roman"/>
                <a:ea typeface="Times New Roman"/>
                <a:cs typeface="Times New Roman"/>
                <a:sym typeface="Times New Roman"/>
              </a:rPr>
              <a:t>pieejamie pakalpojumi</a:t>
            </a:r>
            <a:r>
              <a:rPr lang="lv-LV" sz="2000" dirty="0">
                <a:solidFill>
                  <a:srgbClr val="002C89"/>
                </a:solidFill>
                <a:latin typeface="Times New Roman"/>
                <a:ea typeface="Times New Roman"/>
                <a:cs typeface="Times New Roman"/>
                <a:sym typeface="Times New Roman"/>
              </a:rPr>
              <a:t>:</a:t>
            </a:r>
          </a:p>
          <a:p>
            <a:pPr marL="800100" lvl="3" indent="-342900">
              <a:spcBef>
                <a:spcPts val="800"/>
              </a:spcBef>
              <a:buSzPts val="2640"/>
              <a:tabLst>
                <a:tab pos="450215" algn="l"/>
              </a:tabLst>
            </a:pPr>
            <a:r>
              <a:rPr lang="lv-LV" sz="2000" dirty="0">
                <a:solidFill>
                  <a:srgbClr val="002C89"/>
                </a:solidFill>
                <a:latin typeface="Times New Roman"/>
                <a:cs typeface="Times New Roman"/>
              </a:rPr>
              <a:t>aprūpe mājās – kompensēts saskaņā ar VVI likmēm (no 01.10.2022. stājušās spēkā jaunās likmes);</a:t>
            </a:r>
          </a:p>
          <a:p>
            <a:pPr marL="800100" lvl="3" indent="-342900">
              <a:spcBef>
                <a:spcPts val="800"/>
              </a:spcBef>
              <a:buSzPts val="2640"/>
              <a:tabLst>
                <a:tab pos="450215" algn="l"/>
              </a:tabLst>
            </a:pPr>
            <a:r>
              <a:rPr lang="lv-LV" sz="2000" dirty="0">
                <a:solidFill>
                  <a:srgbClr val="002C89"/>
                </a:solidFill>
                <a:latin typeface="Times New Roman"/>
                <a:cs typeface="Times New Roman"/>
              </a:rPr>
              <a:t>dienas aprūpes centrs – kompensēts saskaņā ar VVI likmēm;</a:t>
            </a:r>
          </a:p>
          <a:p>
            <a:pPr marL="800100" lvl="3" indent="-342900">
              <a:spcBef>
                <a:spcPts val="800"/>
              </a:spcBef>
              <a:buSzPts val="2640"/>
              <a:tabLst>
                <a:tab pos="450215" algn="l"/>
              </a:tabLst>
            </a:pPr>
            <a:r>
              <a:rPr lang="lv-LV" sz="2000" dirty="0">
                <a:solidFill>
                  <a:srgbClr val="002C89"/>
                </a:solidFill>
                <a:latin typeface="Times New Roman"/>
                <a:cs typeface="Times New Roman"/>
              </a:rPr>
              <a:t>specializētās darbnīcas – kompensēts saskaņā ar VVI likmēm;</a:t>
            </a:r>
          </a:p>
          <a:p>
            <a:pPr marL="800100" lvl="3" indent="-342900">
              <a:spcBef>
                <a:spcPts val="800"/>
              </a:spcBef>
              <a:buSzPts val="2640"/>
              <a:tabLst>
                <a:tab pos="450215" algn="l"/>
              </a:tabLst>
            </a:pPr>
            <a:r>
              <a:rPr lang="lv-LV" sz="2000" dirty="0">
                <a:solidFill>
                  <a:srgbClr val="002C89"/>
                </a:solidFill>
                <a:latin typeface="Times New Roman"/>
                <a:cs typeface="Times New Roman"/>
              </a:rPr>
              <a:t>grupu dzīvokļi – kompensēts saskaņā ar VVI likmēm;</a:t>
            </a:r>
          </a:p>
          <a:p>
            <a:pPr marL="800100" lvl="3" indent="-342900">
              <a:spcBef>
                <a:spcPts val="800"/>
              </a:spcBef>
              <a:buSzPts val="2640"/>
              <a:tabLst>
                <a:tab pos="450215" algn="l"/>
              </a:tabLst>
            </a:pPr>
            <a:r>
              <a:rPr lang="lv-LV" sz="2000" b="1" dirty="0">
                <a:solidFill>
                  <a:srgbClr val="002C89"/>
                </a:solidFill>
                <a:latin typeface="Times New Roman"/>
                <a:cs typeface="Times New Roman"/>
              </a:rPr>
              <a:t>"atelpas brīža" pakalpojumi </a:t>
            </a:r>
            <a:r>
              <a:rPr lang="lv-LV" sz="2000" dirty="0">
                <a:solidFill>
                  <a:srgbClr val="002C89"/>
                </a:solidFill>
                <a:latin typeface="Times New Roman"/>
                <a:cs typeface="Times New Roman"/>
              </a:rPr>
              <a:t>- nepārsniedzot </a:t>
            </a:r>
            <a:r>
              <a:rPr lang="lv-LV" sz="2000" b="1" dirty="0">
                <a:solidFill>
                  <a:srgbClr val="002C89"/>
                </a:solidFill>
                <a:latin typeface="Times New Roman"/>
                <a:cs typeface="Times New Roman"/>
              </a:rPr>
              <a:t>73 </a:t>
            </a:r>
            <a:r>
              <a:rPr lang="lv-LV" sz="2000" b="1" dirty="0" err="1">
                <a:solidFill>
                  <a:srgbClr val="002C89"/>
                </a:solidFill>
                <a:latin typeface="Times New Roman"/>
                <a:cs typeface="Times New Roman"/>
              </a:rPr>
              <a:t>euro</a:t>
            </a:r>
            <a:r>
              <a:rPr lang="lv-LV" sz="2000" b="1" dirty="0">
                <a:solidFill>
                  <a:srgbClr val="002C89"/>
                </a:solidFill>
                <a:latin typeface="Times New Roman"/>
                <a:cs typeface="Times New Roman"/>
              </a:rPr>
              <a:t> </a:t>
            </a:r>
            <a:r>
              <a:rPr lang="lv-LV" sz="2000" dirty="0">
                <a:solidFill>
                  <a:srgbClr val="002C89"/>
                </a:solidFill>
                <a:latin typeface="Times New Roman"/>
                <a:cs typeface="Times New Roman"/>
              </a:rPr>
              <a:t>diennaktī (tiek plānots pārskatīt likmi);</a:t>
            </a:r>
          </a:p>
          <a:p>
            <a:pPr marL="800100" lvl="3" indent="-342900">
              <a:spcBef>
                <a:spcPts val="800"/>
              </a:spcBef>
              <a:buSzPts val="2640"/>
              <a:tabLst>
                <a:tab pos="450215" algn="l"/>
              </a:tabLst>
            </a:pPr>
            <a:r>
              <a:rPr lang="lv-LV" sz="2000" dirty="0">
                <a:solidFill>
                  <a:srgbClr val="002C89"/>
                </a:solidFill>
                <a:latin typeface="Times New Roman"/>
                <a:cs typeface="Times New Roman"/>
              </a:rPr>
              <a:t>psihologa konsultācijas un individuālais atbalsts – kompensēts saskaņā ar VVI likmēm;</a:t>
            </a:r>
          </a:p>
          <a:p>
            <a:pPr marL="800100" lvl="3" indent="-342900">
              <a:spcBef>
                <a:spcPts val="800"/>
              </a:spcBef>
              <a:buSzPts val="2640"/>
              <a:tabLst>
                <a:tab pos="450215" algn="l"/>
              </a:tabLst>
            </a:pPr>
            <a:r>
              <a:rPr lang="lv-LV" sz="2000" b="1" dirty="0">
                <a:solidFill>
                  <a:srgbClr val="002C89"/>
                </a:solidFill>
                <a:latin typeface="Times New Roman"/>
                <a:cs typeface="Times New Roman"/>
              </a:rPr>
              <a:t>citu </a:t>
            </a:r>
            <a:r>
              <a:rPr lang="lv-LV" sz="2000" b="1">
                <a:solidFill>
                  <a:srgbClr val="002C89"/>
                </a:solidFill>
                <a:latin typeface="Times New Roman"/>
                <a:cs typeface="Times New Roman"/>
              </a:rPr>
              <a:t>speciālistu </a:t>
            </a:r>
            <a:r>
              <a:rPr lang="lv-LV" sz="2000">
                <a:solidFill>
                  <a:srgbClr val="002C89"/>
                </a:solidFill>
                <a:latin typeface="Times New Roman"/>
                <a:ea typeface="Times New Roman"/>
                <a:cs typeface="Times New Roman"/>
                <a:sym typeface="Times New Roman"/>
              </a:rPr>
              <a:t>(fizioterapeits</a:t>
            </a:r>
            <a:r>
              <a:rPr lang="lv-LV" sz="2000" dirty="0">
                <a:solidFill>
                  <a:srgbClr val="002C89"/>
                </a:solidFill>
                <a:latin typeface="Times New Roman"/>
                <a:ea typeface="Times New Roman"/>
                <a:cs typeface="Times New Roman"/>
                <a:sym typeface="Times New Roman"/>
              </a:rPr>
              <a:t>, ergoterapeits, logopēds, sociālais darbinieks)</a:t>
            </a:r>
            <a:r>
              <a:rPr lang="lv-LV" sz="2000" dirty="0">
                <a:solidFill>
                  <a:srgbClr val="002C89"/>
                </a:solidFill>
                <a:latin typeface="Times New Roman"/>
                <a:cs typeface="Times New Roman"/>
              </a:rPr>
              <a:t> </a:t>
            </a:r>
            <a:r>
              <a:rPr lang="lv-LV" sz="2000" b="1" dirty="0">
                <a:solidFill>
                  <a:srgbClr val="002C89"/>
                </a:solidFill>
                <a:latin typeface="Times New Roman"/>
                <a:cs typeface="Times New Roman"/>
              </a:rPr>
              <a:t>konsultācijas</a:t>
            </a:r>
            <a:r>
              <a:rPr lang="lv-LV" sz="2000" dirty="0">
                <a:solidFill>
                  <a:srgbClr val="002C89"/>
                </a:solidFill>
                <a:latin typeface="Times New Roman"/>
                <a:cs typeface="Times New Roman"/>
              </a:rPr>
              <a:t> un individuālais atbalsts – kompensēts </a:t>
            </a:r>
            <a:r>
              <a:rPr lang="lv-LV" sz="2000" b="1" dirty="0">
                <a:solidFill>
                  <a:srgbClr val="002C89"/>
                </a:solidFill>
                <a:latin typeface="Times New Roman"/>
                <a:cs typeface="Times New Roman"/>
              </a:rPr>
              <a:t>atbilstoši faktiskajām izmaksām</a:t>
            </a:r>
            <a:r>
              <a:rPr lang="lv-LV" sz="2000" dirty="0">
                <a:solidFill>
                  <a:srgbClr val="002C89"/>
                </a:solidFill>
                <a:latin typeface="Times New Roman"/>
                <a:cs typeface="Times New Roman"/>
              </a:rPr>
              <a:t>;</a:t>
            </a:r>
          </a:p>
          <a:p>
            <a:pPr marL="800100" lvl="3" indent="-342900">
              <a:spcBef>
                <a:spcPts val="800"/>
              </a:spcBef>
              <a:buSzPts val="2640"/>
              <a:tabLst>
                <a:tab pos="450215" algn="l"/>
              </a:tabLst>
            </a:pPr>
            <a:r>
              <a:rPr lang="lv-LV" sz="2000" dirty="0">
                <a:solidFill>
                  <a:srgbClr val="002C89"/>
                </a:solidFill>
                <a:latin typeface="Times New Roman"/>
                <a:cs typeface="Times New Roman"/>
              </a:rPr>
              <a:t>atbalsta grupas un grupu nodarbības – kompensēts saskaņā ar VVI likmēm.</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title"/>
          </p:nvPr>
        </p:nvSpPr>
        <p:spPr>
          <a:xfrm>
            <a:off x="191343" y="-99148"/>
            <a:ext cx="11238656" cy="708748"/>
          </a:xfrm>
          <a:prstGeom prst="rect">
            <a:avLst/>
          </a:prstGeom>
          <a:noFill/>
          <a:ln>
            <a:noFill/>
          </a:ln>
        </p:spPr>
        <p:txBody>
          <a:bodyPr spcFirstLastPara="1" wrap="square" lIns="91425" tIns="45700" rIns="91425" bIns="45700" anchor="ctr" anchorCtr="0">
            <a:noAutofit/>
          </a:bodyPr>
          <a:lstStyle/>
          <a:p>
            <a:pPr marL="173037" marR="0" lvl="2" indent="0" algn="ctr" rtl="0">
              <a:spcBef>
                <a:spcPts val="0"/>
              </a:spcBef>
              <a:spcAft>
                <a:spcPts val="0"/>
              </a:spcAft>
              <a:buClr>
                <a:srgbClr val="002C89"/>
              </a:buClr>
              <a:buSzPts val="4000"/>
              <a:buFont typeface="Times New Roman"/>
              <a:buNone/>
            </a:pPr>
            <a:r>
              <a:rPr lang="lv-LV" sz="3600" b="1" dirty="0">
                <a:solidFill>
                  <a:srgbClr val="002C89"/>
                </a:solidFill>
                <a:latin typeface="Times New Roman"/>
                <a:ea typeface="Times New Roman"/>
                <a:cs typeface="Times New Roman"/>
                <a:sym typeface="Times New Roman"/>
              </a:rPr>
              <a:t>Pamatojošā dokumentācija </a:t>
            </a:r>
            <a:endParaRPr sz="3600" dirty="0">
              <a:solidFill>
                <a:srgbClr val="002C89"/>
              </a:solidFill>
            </a:endParaRPr>
          </a:p>
        </p:txBody>
      </p:sp>
      <p:sp>
        <p:nvSpPr>
          <p:cNvPr id="188" name="Google Shape;188;p7"/>
          <p:cNvSpPr txBox="1">
            <a:spLocks noGrp="1"/>
          </p:cNvSpPr>
          <p:nvPr>
            <p:ph type="body" idx="1"/>
          </p:nvPr>
        </p:nvSpPr>
        <p:spPr>
          <a:xfrm>
            <a:off x="108155" y="344129"/>
            <a:ext cx="11783019" cy="6513871"/>
          </a:xfrm>
          <a:prstGeom prst="rect">
            <a:avLst/>
          </a:prstGeom>
          <a:noFill/>
          <a:ln>
            <a:noFill/>
          </a:ln>
        </p:spPr>
        <p:txBody>
          <a:bodyPr spcFirstLastPara="1" wrap="square" lIns="91425" tIns="45700" rIns="91425" bIns="45700" anchor="t" anchorCtr="0">
            <a:noAutofit/>
          </a:bodyPr>
          <a:lstStyle/>
          <a:p>
            <a:pPr marL="342900" lvl="2" indent="-342900">
              <a:spcBef>
                <a:spcPts val="800"/>
              </a:spcBef>
              <a:buSzPts val="2640"/>
              <a:tabLst>
                <a:tab pos="450215" algn="l"/>
              </a:tabLst>
            </a:pPr>
            <a:r>
              <a:rPr lang="lv-LV" sz="2200" dirty="0">
                <a:solidFill>
                  <a:srgbClr val="002C89"/>
                </a:solidFill>
                <a:latin typeface="Times New Roman"/>
                <a:cs typeface="Times New Roman"/>
              </a:rPr>
              <a:t>Kompensācijas </a:t>
            </a:r>
            <a:r>
              <a:rPr lang="lv-LV" sz="2200" b="1" dirty="0">
                <a:solidFill>
                  <a:srgbClr val="002C89"/>
                </a:solidFill>
                <a:latin typeface="Times New Roman"/>
                <a:cs typeface="Times New Roman"/>
              </a:rPr>
              <a:t>pamatojošā dokumentācija </a:t>
            </a:r>
            <a:r>
              <a:rPr lang="lv-LV" sz="2200" dirty="0">
                <a:solidFill>
                  <a:srgbClr val="002C89"/>
                </a:solidFill>
                <a:latin typeface="Times New Roman"/>
                <a:cs typeface="Times New Roman"/>
              </a:rPr>
              <a:t>(iesniedzama </a:t>
            </a:r>
            <a:r>
              <a:rPr lang="lv-LV" sz="2200" b="1" dirty="0">
                <a:solidFill>
                  <a:srgbClr val="002C89"/>
                </a:solidFill>
                <a:latin typeface="Times New Roman"/>
                <a:cs typeface="Times New Roman"/>
              </a:rPr>
              <a:t>pie atskaites</a:t>
            </a:r>
            <a:r>
              <a:rPr lang="lv-LV" sz="2200" dirty="0">
                <a:solidFill>
                  <a:srgbClr val="002C89"/>
                </a:solidFill>
                <a:latin typeface="Times New Roman"/>
                <a:cs typeface="Times New Roman"/>
              </a:rPr>
              <a:t>) ir: </a:t>
            </a:r>
          </a:p>
          <a:p>
            <a:pPr marL="800100" lvl="3" indent="-342900">
              <a:spcBef>
                <a:spcPts val="800"/>
              </a:spcBef>
              <a:buSzPts val="2640"/>
              <a:tabLst>
                <a:tab pos="450215" algn="l"/>
              </a:tabLst>
            </a:pPr>
            <a:r>
              <a:rPr lang="lv-LV" sz="2200" dirty="0">
                <a:solidFill>
                  <a:srgbClr val="002C89"/>
                </a:solidFill>
                <a:latin typeface="Times New Roman"/>
                <a:cs typeface="Times New Roman"/>
              </a:rPr>
              <a:t>sadarbības partnera pieprasījums izmaksāt kompensāciju, </a:t>
            </a:r>
            <a:r>
              <a:rPr lang="lv-LV" sz="2200" b="1" dirty="0">
                <a:solidFill>
                  <a:srgbClr val="002C89"/>
                </a:solidFill>
                <a:latin typeface="Times New Roman"/>
                <a:cs typeface="Times New Roman"/>
              </a:rPr>
              <a:t>atskaite</a:t>
            </a:r>
            <a:r>
              <a:rPr lang="lv-LV" sz="2200" dirty="0">
                <a:solidFill>
                  <a:srgbClr val="002C89"/>
                </a:solidFill>
                <a:latin typeface="Times New Roman"/>
                <a:cs typeface="Times New Roman"/>
              </a:rPr>
              <a:t>; </a:t>
            </a:r>
          </a:p>
          <a:p>
            <a:pPr marL="800100" lvl="3" indent="-342900">
              <a:spcBef>
                <a:spcPts val="800"/>
              </a:spcBef>
              <a:buSzPts val="2640"/>
              <a:tabLst>
                <a:tab pos="450215" algn="l"/>
              </a:tabLst>
            </a:pPr>
            <a:r>
              <a:rPr lang="lv-LV" sz="2200" dirty="0">
                <a:solidFill>
                  <a:srgbClr val="002C89"/>
                </a:solidFill>
                <a:latin typeface="Times New Roman"/>
                <a:cs typeface="Times New Roman"/>
              </a:rPr>
              <a:t>VVI metodikas </a:t>
            </a:r>
            <a:r>
              <a:rPr lang="lv-LV" sz="2200" b="1" dirty="0">
                <a:solidFill>
                  <a:srgbClr val="002C89"/>
                </a:solidFill>
                <a:latin typeface="Times New Roman"/>
                <a:cs typeface="Times New Roman"/>
              </a:rPr>
              <a:t>8. pielikuma </a:t>
            </a:r>
            <a:r>
              <a:rPr lang="lv-LV" sz="2200" dirty="0">
                <a:solidFill>
                  <a:srgbClr val="002C89"/>
                </a:solidFill>
                <a:latin typeface="Times New Roman"/>
                <a:cs typeface="Times New Roman"/>
              </a:rPr>
              <a:t>atskaite par faktiski sniegto SBSP,</a:t>
            </a:r>
          </a:p>
          <a:p>
            <a:pPr marL="800100" lvl="3" indent="-342900">
              <a:spcBef>
                <a:spcPts val="800"/>
              </a:spcBef>
              <a:buSzPts val="2640"/>
              <a:tabLst>
                <a:tab pos="450215" algn="l"/>
              </a:tabLst>
            </a:pPr>
            <a:r>
              <a:rPr lang="lv-LV" sz="2200" b="1" dirty="0">
                <a:solidFill>
                  <a:srgbClr val="002C89"/>
                </a:solidFill>
                <a:latin typeface="Times New Roman"/>
                <a:cs typeface="Times New Roman"/>
              </a:rPr>
              <a:t>iesniegums</a:t>
            </a:r>
            <a:r>
              <a:rPr lang="lv-LV" sz="2200" dirty="0">
                <a:solidFill>
                  <a:srgbClr val="002C89"/>
                </a:solidFill>
                <a:latin typeface="Times New Roman"/>
                <a:cs typeface="Times New Roman"/>
              </a:rPr>
              <a:t>,</a:t>
            </a:r>
            <a:r>
              <a:rPr lang="lv-LV" sz="2200" b="1" dirty="0">
                <a:solidFill>
                  <a:srgbClr val="002C89"/>
                </a:solidFill>
                <a:latin typeface="Times New Roman"/>
                <a:cs typeface="Times New Roman"/>
              </a:rPr>
              <a:t> lēmums</a:t>
            </a:r>
            <a:r>
              <a:rPr lang="lv-LV" sz="2200" dirty="0">
                <a:solidFill>
                  <a:srgbClr val="002C89"/>
                </a:solidFill>
                <a:latin typeface="Times New Roman"/>
                <a:cs typeface="Times New Roman"/>
              </a:rPr>
              <a:t>, nosūtījums, līgums un iepirkuma norises dokumentācijas (ja pakalpojums nodrošināts pēc faktiskajām izmaksām);</a:t>
            </a:r>
          </a:p>
          <a:p>
            <a:pPr marL="800100" lvl="3" indent="-342900">
              <a:spcBef>
                <a:spcPts val="800"/>
              </a:spcBef>
              <a:buSzPts val="2640"/>
              <a:tabLst>
                <a:tab pos="450215" algn="l"/>
              </a:tabLst>
            </a:pPr>
            <a:r>
              <a:rPr lang="lv-LV" sz="2200" b="1" dirty="0">
                <a:solidFill>
                  <a:srgbClr val="002C89"/>
                </a:solidFill>
                <a:latin typeface="Times New Roman"/>
                <a:cs typeface="Times New Roman"/>
              </a:rPr>
              <a:t>atskaite</a:t>
            </a:r>
            <a:r>
              <a:rPr lang="lv-LV" sz="2200" dirty="0">
                <a:solidFill>
                  <a:srgbClr val="002C89"/>
                </a:solidFill>
                <a:latin typeface="Times New Roman"/>
                <a:cs typeface="Times New Roman"/>
              </a:rPr>
              <a:t> par pakalpojuma sniegšanu (pēc </a:t>
            </a:r>
            <a:r>
              <a:rPr lang="lv-LV" sz="2200" b="1" dirty="0">
                <a:solidFill>
                  <a:srgbClr val="002C89"/>
                </a:solidFill>
                <a:latin typeface="Times New Roman"/>
                <a:cs typeface="Times New Roman"/>
              </a:rPr>
              <a:t>VVI</a:t>
            </a:r>
            <a:r>
              <a:rPr lang="lv-LV" sz="2200" dirty="0">
                <a:solidFill>
                  <a:srgbClr val="002C89"/>
                </a:solidFill>
                <a:latin typeface="Times New Roman"/>
                <a:cs typeface="Times New Roman"/>
              </a:rPr>
              <a:t>) un </a:t>
            </a:r>
            <a:r>
              <a:rPr lang="lv-LV" sz="2200" b="1" dirty="0">
                <a:solidFill>
                  <a:srgbClr val="002C89"/>
                </a:solidFill>
                <a:latin typeface="Times New Roman"/>
                <a:cs typeface="Times New Roman"/>
              </a:rPr>
              <a:t>rēķins</a:t>
            </a:r>
            <a:r>
              <a:rPr lang="lv-LV" sz="2200" dirty="0">
                <a:solidFill>
                  <a:srgbClr val="002C89"/>
                </a:solidFill>
                <a:latin typeface="Times New Roman"/>
                <a:cs typeface="Times New Roman"/>
              </a:rPr>
              <a:t> un/vai </a:t>
            </a:r>
            <a:r>
              <a:rPr lang="lv-LV" sz="2200" b="1" dirty="0">
                <a:solidFill>
                  <a:srgbClr val="002C89"/>
                </a:solidFill>
                <a:latin typeface="Times New Roman"/>
                <a:cs typeface="Times New Roman"/>
              </a:rPr>
              <a:t>PNA</a:t>
            </a:r>
            <a:r>
              <a:rPr lang="lv-LV" sz="2200" dirty="0">
                <a:solidFill>
                  <a:srgbClr val="002C89"/>
                </a:solidFill>
                <a:latin typeface="Times New Roman"/>
                <a:cs typeface="Times New Roman"/>
              </a:rPr>
              <a:t> un </a:t>
            </a:r>
            <a:r>
              <a:rPr lang="lv-LV" sz="2200" b="1" dirty="0">
                <a:solidFill>
                  <a:srgbClr val="002C89"/>
                </a:solidFill>
                <a:latin typeface="Times New Roman"/>
                <a:cs typeface="Times New Roman"/>
              </a:rPr>
              <a:t>atskaite</a:t>
            </a:r>
            <a:r>
              <a:rPr lang="lv-LV" sz="2200" dirty="0">
                <a:solidFill>
                  <a:srgbClr val="002C89"/>
                </a:solidFill>
                <a:latin typeface="Times New Roman"/>
                <a:cs typeface="Times New Roman"/>
              </a:rPr>
              <a:t> (ja pēc </a:t>
            </a:r>
            <a:r>
              <a:rPr lang="lv-LV" sz="2200" b="1" dirty="0">
                <a:solidFill>
                  <a:srgbClr val="002C89"/>
                </a:solidFill>
                <a:latin typeface="Times New Roman"/>
                <a:cs typeface="Times New Roman"/>
              </a:rPr>
              <a:t>faktiskajām izmaksām</a:t>
            </a:r>
            <a:r>
              <a:rPr lang="lv-LV" sz="2200" dirty="0">
                <a:solidFill>
                  <a:srgbClr val="002C89"/>
                </a:solidFill>
                <a:latin typeface="Times New Roman"/>
                <a:cs typeface="Times New Roman"/>
              </a:rPr>
              <a:t>).</a:t>
            </a:r>
          </a:p>
          <a:p>
            <a:pPr marL="342900" lvl="2" indent="-342900">
              <a:spcBef>
                <a:spcPts val="800"/>
              </a:spcBef>
              <a:buSzPts val="2640"/>
              <a:tabLst>
                <a:tab pos="450215" algn="l"/>
              </a:tabLst>
            </a:pPr>
            <a:r>
              <a:rPr lang="lv-LV" sz="2200" dirty="0">
                <a:solidFill>
                  <a:srgbClr val="002C89"/>
                </a:solidFill>
                <a:latin typeface="Times New Roman"/>
                <a:cs typeface="Times New Roman"/>
              </a:rPr>
              <a:t>Papildus sadarbības partneris </a:t>
            </a:r>
            <a:r>
              <a:rPr lang="lv-LV" sz="2200" b="1" dirty="0">
                <a:solidFill>
                  <a:srgbClr val="002C89"/>
                </a:solidFill>
                <a:latin typeface="Times New Roman"/>
                <a:cs typeface="Times New Roman"/>
              </a:rPr>
              <a:t>uzglabā</a:t>
            </a:r>
            <a:r>
              <a:rPr lang="lv-LV" sz="2200" dirty="0">
                <a:solidFill>
                  <a:srgbClr val="002C89"/>
                </a:solidFill>
                <a:latin typeface="Times New Roman"/>
                <a:cs typeface="Times New Roman"/>
              </a:rPr>
              <a:t> (uz vietas </a:t>
            </a:r>
            <a:r>
              <a:rPr lang="lv-LV" sz="2200" b="1" dirty="0">
                <a:solidFill>
                  <a:srgbClr val="002C89"/>
                </a:solidFill>
                <a:latin typeface="Times New Roman"/>
                <a:cs typeface="Times New Roman"/>
              </a:rPr>
              <a:t>iestādē</a:t>
            </a:r>
            <a:r>
              <a:rPr lang="lv-LV" sz="2200" dirty="0">
                <a:solidFill>
                  <a:srgbClr val="002C89"/>
                </a:solidFill>
                <a:latin typeface="Times New Roman"/>
                <a:cs typeface="Times New Roman"/>
              </a:rPr>
              <a:t>):</a:t>
            </a:r>
          </a:p>
          <a:p>
            <a:pPr marL="800100" lvl="3" indent="-342900">
              <a:spcBef>
                <a:spcPts val="800"/>
              </a:spcBef>
              <a:buSzPts val="2640"/>
              <a:tabLst>
                <a:tab pos="450215" algn="l"/>
              </a:tabLst>
            </a:pPr>
            <a:r>
              <a:rPr lang="lv-LV" sz="2200" b="1" dirty="0">
                <a:solidFill>
                  <a:srgbClr val="002C89"/>
                </a:solidFill>
                <a:latin typeface="Times New Roman"/>
                <a:cs typeface="Times New Roman"/>
              </a:rPr>
              <a:t>sadarbības līgumu</a:t>
            </a:r>
            <a:r>
              <a:rPr lang="lv-LV" sz="2200" dirty="0">
                <a:solidFill>
                  <a:srgbClr val="002C89"/>
                </a:solidFill>
                <a:latin typeface="Times New Roman"/>
                <a:cs typeface="Times New Roman"/>
              </a:rPr>
              <a:t>;</a:t>
            </a:r>
          </a:p>
          <a:p>
            <a:pPr marL="800100" lvl="3" indent="-342900">
              <a:spcBef>
                <a:spcPts val="800"/>
              </a:spcBef>
              <a:buSzPts val="2640"/>
              <a:tabLst>
                <a:tab pos="450215" algn="l"/>
              </a:tabLst>
            </a:pPr>
            <a:r>
              <a:rPr lang="lv-LV" sz="2200" b="1" dirty="0">
                <a:solidFill>
                  <a:srgbClr val="002C89"/>
                </a:solidFill>
                <a:latin typeface="Times New Roman"/>
                <a:cs typeface="Times New Roman"/>
              </a:rPr>
              <a:t>atbalsta plānu </a:t>
            </a:r>
            <a:r>
              <a:rPr lang="lv-LV" sz="2200" dirty="0">
                <a:solidFill>
                  <a:srgbClr val="002C89"/>
                </a:solidFill>
                <a:latin typeface="Times New Roman"/>
                <a:cs typeface="Times New Roman"/>
              </a:rPr>
              <a:t>(t.sk. pašvaldības sociālā dienesta </a:t>
            </a:r>
            <a:r>
              <a:rPr lang="lv-LV" sz="2200" b="1" dirty="0">
                <a:solidFill>
                  <a:srgbClr val="002C89"/>
                </a:solidFill>
                <a:latin typeface="Times New Roman"/>
                <a:cs typeface="Times New Roman"/>
              </a:rPr>
              <a:t>aktualizēts</a:t>
            </a:r>
            <a:r>
              <a:rPr lang="lv-LV" sz="2200" dirty="0">
                <a:solidFill>
                  <a:srgbClr val="002C89"/>
                </a:solidFill>
                <a:latin typeface="Times New Roman"/>
                <a:cs typeface="Times New Roman"/>
              </a:rPr>
              <a:t>);</a:t>
            </a:r>
            <a:r>
              <a:rPr lang="lv-LV" sz="2200" b="1" dirty="0">
                <a:solidFill>
                  <a:srgbClr val="002C89"/>
                </a:solidFill>
                <a:latin typeface="Times New Roman"/>
                <a:cs typeface="Times New Roman"/>
              </a:rPr>
              <a:t> </a:t>
            </a:r>
          </a:p>
          <a:p>
            <a:pPr marL="800100" lvl="3" indent="-342900">
              <a:spcBef>
                <a:spcPts val="800"/>
              </a:spcBef>
              <a:buSzPts val="2640"/>
              <a:tabLst>
                <a:tab pos="450215" algn="l"/>
              </a:tabLst>
            </a:pPr>
            <a:r>
              <a:rPr lang="lv-LV" sz="2200" dirty="0">
                <a:solidFill>
                  <a:srgbClr val="002C89"/>
                </a:solidFill>
                <a:latin typeface="Times New Roman"/>
                <a:cs typeface="Times New Roman"/>
              </a:rPr>
              <a:t>sociālā gadījuma vadības procesa novērtējums; </a:t>
            </a:r>
          </a:p>
          <a:p>
            <a:pPr marL="800100" lvl="3" indent="-342900">
              <a:spcBef>
                <a:spcPts val="800"/>
              </a:spcBef>
              <a:buSzPts val="2640"/>
              <a:tabLst>
                <a:tab pos="450215" algn="l"/>
              </a:tabLst>
            </a:pPr>
            <a:r>
              <a:rPr lang="lv-LV" sz="2200" dirty="0">
                <a:solidFill>
                  <a:srgbClr val="002C89"/>
                </a:solidFill>
                <a:latin typeface="Times New Roman"/>
                <a:cs typeface="Times New Roman"/>
              </a:rPr>
              <a:t>cita dokumentācija, kas pamato pakalpojuma sniedzēja piesaisti un pakalpojuma nodrošināšanu.</a:t>
            </a:r>
          </a:p>
          <a:p>
            <a:pPr marL="342900" lvl="2" indent="-342900">
              <a:spcBef>
                <a:spcPts val="800"/>
              </a:spcBef>
              <a:buSzPts val="2640"/>
              <a:tabLst>
                <a:tab pos="450215" algn="l"/>
              </a:tabLst>
            </a:pPr>
            <a:r>
              <a:rPr lang="lv-LV" sz="2200" b="1" dirty="0">
                <a:solidFill>
                  <a:srgbClr val="002C89"/>
                </a:solidFill>
                <a:latin typeface="Times New Roman"/>
                <a:cs typeface="Times New Roman"/>
              </a:rPr>
              <a:t>Sadarbības partneri nodrošina, ka metodikas 8. pielikumā iekļauti tikai tie pakalpojumi, kas netiek finansēti vai kompensēti no jebkādiem citiem finanšu līdzekļu </a:t>
            </a:r>
            <a:r>
              <a:rPr lang="lv-LV" sz="2200" dirty="0">
                <a:solidFill>
                  <a:srgbClr val="002C89"/>
                </a:solidFill>
                <a:latin typeface="Times New Roman"/>
                <a:cs typeface="Times New Roman"/>
              </a:rPr>
              <a:t>(valsts, pārējās ārvalstu finanšu palīdzības finansētajiem u.c. līdzekļiem) avotiem.</a:t>
            </a:r>
            <a:endParaRPr sz="2200" dirty="0">
              <a:solidFill>
                <a:srgbClr val="002C89"/>
              </a:solidFill>
              <a:latin typeface="Times New Roman"/>
              <a:cs typeface="Times New Roman"/>
            </a:endParaRPr>
          </a:p>
        </p:txBody>
      </p:sp>
    </p:spTree>
    <p:extLst>
      <p:ext uri="{BB962C8B-B14F-4D97-AF65-F5344CB8AC3E}">
        <p14:creationId xmlns:p14="http://schemas.microsoft.com/office/powerpoint/2010/main" val="2873983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title"/>
          </p:nvPr>
        </p:nvSpPr>
        <p:spPr>
          <a:xfrm>
            <a:off x="465826" y="304800"/>
            <a:ext cx="10814750" cy="1251992"/>
          </a:xfrm>
          <a:prstGeom prst="rect">
            <a:avLst/>
          </a:prstGeom>
          <a:noFill/>
          <a:ln>
            <a:noFill/>
          </a:ln>
        </p:spPr>
        <p:txBody>
          <a:bodyPr spcFirstLastPara="1" wrap="square" lIns="91425" tIns="45700" rIns="91425" bIns="45700" anchor="ctr" anchorCtr="0">
            <a:noAutofit/>
          </a:bodyPr>
          <a:lstStyle/>
          <a:p>
            <a:pPr algn="ctr">
              <a:buClr>
                <a:srgbClr val="002C89"/>
              </a:buClr>
              <a:buSzPts val="4000"/>
            </a:pPr>
            <a:r>
              <a:rPr lang="lv-LV" sz="3200" b="1" dirty="0">
                <a:solidFill>
                  <a:srgbClr val="002C89"/>
                </a:solidFill>
                <a:latin typeface="Times New Roman"/>
                <a:ea typeface="Times New Roman"/>
                <a:cs typeface="Times New Roman"/>
                <a:sym typeface="Times New Roman"/>
              </a:rPr>
              <a:t>Sabiedrībā balstītu pakalpojumu īstenošana </a:t>
            </a:r>
            <a:br>
              <a:rPr lang="lv-LV" sz="3200" b="1" dirty="0">
                <a:solidFill>
                  <a:srgbClr val="002C89"/>
                </a:solidFill>
                <a:latin typeface="Times New Roman"/>
                <a:ea typeface="Times New Roman"/>
                <a:cs typeface="Times New Roman"/>
                <a:sym typeface="Times New Roman"/>
              </a:rPr>
            </a:br>
            <a:r>
              <a:rPr lang="lv-LV" sz="3200" b="1" dirty="0">
                <a:solidFill>
                  <a:srgbClr val="002C89"/>
                </a:solidFill>
                <a:latin typeface="Times New Roman"/>
                <a:ea typeface="Times New Roman"/>
                <a:cs typeface="Times New Roman"/>
                <a:sym typeface="Times New Roman"/>
              </a:rPr>
              <a:t>pilngadīgām personām ar GRT</a:t>
            </a:r>
            <a:br>
              <a:rPr lang="lv-LV" sz="3200" b="1" dirty="0">
                <a:solidFill>
                  <a:srgbClr val="002C89"/>
                </a:solidFill>
                <a:latin typeface="Times New Roman"/>
                <a:ea typeface="Times New Roman"/>
                <a:cs typeface="Times New Roman"/>
                <a:sym typeface="Times New Roman"/>
              </a:rPr>
            </a:br>
            <a:endParaRPr sz="2800" dirty="0">
              <a:solidFill>
                <a:srgbClr val="002C89"/>
              </a:solidFill>
            </a:endParaRPr>
          </a:p>
        </p:txBody>
      </p:sp>
      <p:sp>
        <p:nvSpPr>
          <p:cNvPr id="200" name="Google Shape;200;p9"/>
          <p:cNvSpPr txBox="1">
            <a:spLocks noGrp="1"/>
          </p:cNvSpPr>
          <p:nvPr>
            <p:ph type="body" idx="1"/>
          </p:nvPr>
        </p:nvSpPr>
        <p:spPr>
          <a:xfrm>
            <a:off x="-1" y="1556792"/>
            <a:ext cx="6096001" cy="4996408"/>
          </a:xfrm>
          <a:prstGeom prst="rect">
            <a:avLst/>
          </a:prstGeom>
          <a:noFill/>
          <a:ln>
            <a:noFill/>
          </a:ln>
        </p:spPr>
        <p:txBody>
          <a:bodyPr spcFirstLastPara="1" wrap="square" lIns="91425" tIns="45700" rIns="91425" bIns="45700" anchor="t" anchorCtr="0">
            <a:normAutofit/>
          </a:bodyPr>
          <a:lstStyle/>
          <a:p>
            <a:pPr marL="173037" lvl="2" indent="0" algn="ctr" rtl="0">
              <a:spcBef>
                <a:spcPts val="0"/>
              </a:spcBef>
              <a:spcAft>
                <a:spcPts val="0"/>
              </a:spcAft>
              <a:buClr>
                <a:srgbClr val="000000"/>
              </a:buClr>
              <a:buSzPts val="1400"/>
              <a:buNone/>
            </a:pPr>
            <a:endParaRPr lang="lv-LV" sz="2800" b="1" dirty="0">
              <a:solidFill>
                <a:srgbClr val="002C89"/>
              </a:solidFill>
              <a:latin typeface="Times New Roman"/>
              <a:ea typeface="Times New Roman"/>
              <a:cs typeface="Times New Roman"/>
              <a:sym typeface="Times New Roman"/>
            </a:endParaRPr>
          </a:p>
          <a:p>
            <a:pPr marL="173037" lvl="2" indent="0" algn="ctr" rtl="0">
              <a:spcBef>
                <a:spcPts val="0"/>
              </a:spcBef>
              <a:spcAft>
                <a:spcPts val="0"/>
              </a:spcAft>
              <a:buClr>
                <a:srgbClr val="000000"/>
              </a:buClr>
              <a:buSzPts val="1400"/>
              <a:buNone/>
            </a:pPr>
            <a:r>
              <a:rPr lang="lv-LV" sz="2800" dirty="0">
                <a:solidFill>
                  <a:srgbClr val="002C89"/>
                </a:solidFill>
                <a:latin typeface="Times New Roman"/>
                <a:ea typeface="Times New Roman"/>
                <a:cs typeface="Times New Roman"/>
                <a:sym typeface="Times New Roman"/>
              </a:rPr>
              <a:t>Uz 30.09.2022. pakalpojumus projekta ietvaros saņem </a:t>
            </a:r>
            <a:r>
              <a:rPr lang="lv-LV" sz="2800" b="1" dirty="0">
                <a:solidFill>
                  <a:srgbClr val="002C89"/>
                </a:solidFill>
                <a:latin typeface="Times New Roman"/>
                <a:ea typeface="Times New Roman"/>
                <a:cs typeface="Times New Roman"/>
                <a:sym typeface="Times New Roman"/>
              </a:rPr>
              <a:t>167 personas ar GRT</a:t>
            </a:r>
            <a:r>
              <a:rPr lang="lv-LV" sz="2800" dirty="0">
                <a:solidFill>
                  <a:srgbClr val="002C89"/>
                </a:solidFill>
                <a:latin typeface="Times New Roman"/>
                <a:ea typeface="Times New Roman"/>
                <a:cs typeface="Times New Roman"/>
                <a:sym typeface="Times New Roman"/>
              </a:rPr>
              <a:t>:</a:t>
            </a:r>
          </a:p>
          <a:p>
            <a:pPr marL="173037" lvl="2" indent="0" algn="ctr" rtl="0">
              <a:spcBef>
                <a:spcPts val="0"/>
              </a:spcBef>
              <a:spcAft>
                <a:spcPts val="0"/>
              </a:spcAft>
              <a:buClr>
                <a:srgbClr val="000000"/>
              </a:buClr>
              <a:buSzPts val="1400"/>
              <a:buNone/>
            </a:pPr>
            <a:endParaRPr lang="lv-LV" sz="1500" dirty="0">
              <a:solidFill>
                <a:srgbClr val="002C89"/>
              </a:solidFill>
              <a:latin typeface="Times New Roman"/>
              <a:ea typeface="Times New Roman"/>
              <a:cs typeface="Times New Roman"/>
              <a:sym typeface="Times New Roman"/>
            </a:endParaRPr>
          </a:p>
          <a:p>
            <a:pPr marL="439738" lvl="3" indent="-342900">
              <a:lnSpc>
                <a:spcPct val="110000"/>
              </a:lnSpc>
              <a:spcBef>
                <a:spcPts val="0"/>
              </a:spcBef>
              <a:buSzPts val="2640"/>
              <a:tabLst>
                <a:tab pos="450215" algn="l"/>
              </a:tabLst>
            </a:pPr>
            <a:r>
              <a:rPr lang="lv-LV" sz="2400" dirty="0">
                <a:solidFill>
                  <a:srgbClr val="002C89"/>
                </a:solidFill>
                <a:latin typeface="Times New Roman"/>
                <a:cs typeface="Times New Roman"/>
                <a:sym typeface="Times New Roman"/>
              </a:rPr>
              <a:t>aprūpes mājās pakalpojumu – </a:t>
            </a:r>
            <a:r>
              <a:rPr lang="lv-LV" sz="2400" b="1" dirty="0">
                <a:solidFill>
                  <a:srgbClr val="002C89"/>
                </a:solidFill>
                <a:latin typeface="Times New Roman"/>
                <a:cs typeface="Times New Roman"/>
                <a:sym typeface="Times New Roman"/>
              </a:rPr>
              <a:t>8</a:t>
            </a:r>
            <a:r>
              <a:rPr lang="lv-LV" sz="2400" dirty="0">
                <a:solidFill>
                  <a:srgbClr val="002C89"/>
                </a:solidFill>
                <a:latin typeface="Times New Roman"/>
                <a:cs typeface="Times New Roman"/>
                <a:sym typeface="Times New Roman"/>
              </a:rPr>
              <a:t>; </a:t>
            </a:r>
          </a:p>
          <a:p>
            <a:pPr marL="439738" lvl="3" indent="-342900">
              <a:lnSpc>
                <a:spcPct val="110000"/>
              </a:lnSpc>
              <a:spcBef>
                <a:spcPts val="0"/>
              </a:spcBef>
              <a:buSzPts val="2640"/>
              <a:tabLst>
                <a:tab pos="450215" algn="l"/>
              </a:tabLst>
            </a:pPr>
            <a:r>
              <a:rPr lang="lv-LV" sz="2400" dirty="0">
                <a:solidFill>
                  <a:srgbClr val="002C89"/>
                </a:solidFill>
                <a:latin typeface="Times New Roman"/>
                <a:cs typeface="Times New Roman"/>
                <a:sym typeface="Times New Roman"/>
              </a:rPr>
              <a:t>«atelpas brīža» pakalpojumu – </a:t>
            </a:r>
            <a:r>
              <a:rPr lang="lv-LV" sz="2400" b="1" dirty="0">
                <a:solidFill>
                  <a:srgbClr val="002C89"/>
                </a:solidFill>
                <a:latin typeface="Times New Roman"/>
                <a:cs typeface="Times New Roman"/>
                <a:sym typeface="Times New Roman"/>
              </a:rPr>
              <a:t>2</a:t>
            </a:r>
            <a:r>
              <a:rPr lang="lv-LV" sz="2400" dirty="0">
                <a:solidFill>
                  <a:srgbClr val="002C89"/>
                </a:solidFill>
                <a:latin typeface="Times New Roman"/>
                <a:cs typeface="Times New Roman"/>
                <a:sym typeface="Times New Roman"/>
              </a:rPr>
              <a:t>; </a:t>
            </a:r>
          </a:p>
          <a:p>
            <a:pPr marL="439738" lvl="3" indent="-342900">
              <a:lnSpc>
                <a:spcPct val="110000"/>
              </a:lnSpc>
              <a:spcBef>
                <a:spcPts val="0"/>
              </a:spcBef>
              <a:buSzPts val="2640"/>
              <a:tabLst>
                <a:tab pos="450215" algn="l"/>
              </a:tabLst>
            </a:pPr>
            <a:r>
              <a:rPr lang="lv-LV" sz="2400" dirty="0">
                <a:solidFill>
                  <a:srgbClr val="002C89"/>
                </a:solidFill>
                <a:latin typeface="Times New Roman"/>
                <a:cs typeface="Times New Roman"/>
                <a:sym typeface="Times New Roman"/>
              </a:rPr>
              <a:t>speciālistu konsultācijas un individuālais atbalsts – </a:t>
            </a:r>
            <a:r>
              <a:rPr lang="lv-LV" sz="2400" b="1" dirty="0">
                <a:solidFill>
                  <a:srgbClr val="002C89"/>
                </a:solidFill>
                <a:latin typeface="Times New Roman"/>
                <a:cs typeface="Times New Roman"/>
                <a:sym typeface="Times New Roman"/>
              </a:rPr>
              <a:t>84</a:t>
            </a:r>
            <a:r>
              <a:rPr lang="lv-LV" sz="2400" dirty="0">
                <a:solidFill>
                  <a:srgbClr val="002C89"/>
                </a:solidFill>
                <a:latin typeface="Times New Roman"/>
                <a:cs typeface="Times New Roman"/>
                <a:sym typeface="Times New Roman"/>
              </a:rPr>
              <a:t>;</a:t>
            </a:r>
            <a:endParaRPr sz="2400" dirty="0">
              <a:solidFill>
                <a:srgbClr val="002C89"/>
              </a:solidFill>
              <a:latin typeface="Times New Roman"/>
              <a:cs typeface="Times New Roman"/>
            </a:endParaRPr>
          </a:p>
          <a:p>
            <a:pPr marL="439738" lvl="3" indent="-342900">
              <a:lnSpc>
                <a:spcPct val="110000"/>
              </a:lnSpc>
              <a:spcBef>
                <a:spcPts val="0"/>
              </a:spcBef>
              <a:buSzPts val="2640"/>
              <a:tabLst>
                <a:tab pos="450215" algn="l"/>
              </a:tabLst>
            </a:pPr>
            <a:r>
              <a:rPr lang="lv-LV" sz="2400" dirty="0">
                <a:solidFill>
                  <a:srgbClr val="002C89"/>
                </a:solidFill>
                <a:latin typeface="Times New Roman"/>
                <a:cs typeface="Times New Roman"/>
                <a:sym typeface="Times New Roman"/>
              </a:rPr>
              <a:t>DAC – </a:t>
            </a:r>
            <a:r>
              <a:rPr lang="lv-LV" sz="2400" b="1" dirty="0">
                <a:solidFill>
                  <a:srgbClr val="002C89"/>
                </a:solidFill>
                <a:latin typeface="Times New Roman"/>
                <a:cs typeface="Times New Roman"/>
                <a:sym typeface="Times New Roman"/>
              </a:rPr>
              <a:t>61</a:t>
            </a:r>
            <a:r>
              <a:rPr lang="lv-LV" sz="2400" dirty="0">
                <a:solidFill>
                  <a:srgbClr val="002C89"/>
                </a:solidFill>
                <a:latin typeface="Times New Roman"/>
                <a:cs typeface="Times New Roman"/>
                <a:sym typeface="Times New Roman"/>
              </a:rPr>
              <a:t>; </a:t>
            </a:r>
          </a:p>
          <a:p>
            <a:pPr marL="439738" lvl="3" indent="-342900">
              <a:lnSpc>
                <a:spcPct val="110000"/>
              </a:lnSpc>
              <a:spcBef>
                <a:spcPts val="0"/>
              </a:spcBef>
              <a:buSzPts val="2640"/>
              <a:tabLst>
                <a:tab pos="450215" algn="l"/>
              </a:tabLst>
            </a:pPr>
            <a:r>
              <a:rPr lang="lv-LV" sz="2400" dirty="0">
                <a:solidFill>
                  <a:srgbClr val="002C89"/>
                </a:solidFill>
                <a:latin typeface="Times New Roman"/>
                <a:cs typeface="Times New Roman"/>
                <a:sym typeface="Times New Roman"/>
              </a:rPr>
              <a:t>specializētās darbnīcas – </a:t>
            </a:r>
            <a:r>
              <a:rPr lang="lv-LV" sz="2400" b="1" dirty="0">
                <a:solidFill>
                  <a:srgbClr val="002C89"/>
                </a:solidFill>
                <a:latin typeface="Times New Roman"/>
                <a:cs typeface="Times New Roman"/>
                <a:sym typeface="Times New Roman"/>
              </a:rPr>
              <a:t>41</a:t>
            </a:r>
            <a:r>
              <a:rPr lang="lv-LV" sz="2400" dirty="0">
                <a:solidFill>
                  <a:srgbClr val="002C89"/>
                </a:solidFill>
                <a:latin typeface="Times New Roman"/>
                <a:cs typeface="Times New Roman"/>
                <a:sym typeface="Times New Roman"/>
              </a:rPr>
              <a:t>;</a:t>
            </a:r>
          </a:p>
          <a:p>
            <a:pPr marL="439738" lvl="3" indent="-342900">
              <a:lnSpc>
                <a:spcPct val="110000"/>
              </a:lnSpc>
              <a:spcBef>
                <a:spcPts val="0"/>
              </a:spcBef>
              <a:buSzPts val="2640"/>
              <a:tabLst>
                <a:tab pos="450215" algn="l"/>
              </a:tabLst>
            </a:pPr>
            <a:r>
              <a:rPr lang="lv-LV" sz="2400" dirty="0">
                <a:solidFill>
                  <a:srgbClr val="002C89"/>
                </a:solidFill>
                <a:latin typeface="Times New Roman"/>
                <a:cs typeface="Times New Roman"/>
                <a:sym typeface="Times New Roman"/>
              </a:rPr>
              <a:t>grupu dzīvoklis – </a:t>
            </a:r>
            <a:r>
              <a:rPr lang="lv-LV" sz="2400" b="1" dirty="0">
                <a:solidFill>
                  <a:srgbClr val="002C89"/>
                </a:solidFill>
                <a:latin typeface="Times New Roman"/>
                <a:cs typeface="Times New Roman"/>
                <a:sym typeface="Times New Roman"/>
              </a:rPr>
              <a:t>36</a:t>
            </a:r>
            <a:r>
              <a:rPr lang="lv-LV" sz="2400" dirty="0">
                <a:solidFill>
                  <a:srgbClr val="002C89"/>
                </a:solidFill>
                <a:latin typeface="Times New Roman"/>
                <a:cs typeface="Times New Roman"/>
                <a:sym typeface="Times New Roman"/>
              </a:rPr>
              <a:t>;</a:t>
            </a:r>
          </a:p>
          <a:p>
            <a:pPr marL="439738" lvl="3" indent="-342900">
              <a:lnSpc>
                <a:spcPct val="110000"/>
              </a:lnSpc>
              <a:spcBef>
                <a:spcPts val="0"/>
              </a:spcBef>
              <a:buSzPts val="2640"/>
              <a:tabLst>
                <a:tab pos="450215" algn="l"/>
              </a:tabLst>
            </a:pPr>
            <a:r>
              <a:rPr lang="lv-LV" sz="2400" dirty="0">
                <a:solidFill>
                  <a:srgbClr val="002C89"/>
                </a:solidFill>
                <a:latin typeface="Times New Roman"/>
                <a:cs typeface="Times New Roman"/>
                <a:sym typeface="Times New Roman"/>
              </a:rPr>
              <a:t>atbalsta grupas un grupu nodarbības – </a:t>
            </a:r>
            <a:r>
              <a:rPr lang="lv-LV" sz="2400" b="1" dirty="0">
                <a:solidFill>
                  <a:srgbClr val="002C89"/>
                </a:solidFill>
                <a:latin typeface="Times New Roman"/>
                <a:cs typeface="Times New Roman"/>
                <a:sym typeface="Times New Roman"/>
              </a:rPr>
              <a:t>56</a:t>
            </a:r>
            <a:r>
              <a:rPr lang="lv-LV" sz="2400" dirty="0">
                <a:solidFill>
                  <a:srgbClr val="002C89"/>
                </a:solidFill>
                <a:latin typeface="Times New Roman"/>
                <a:cs typeface="Times New Roman"/>
                <a:sym typeface="Times New Roman"/>
              </a:rPr>
              <a:t>.</a:t>
            </a:r>
            <a:endParaRPr lang="lv-LV" sz="2400" b="1" dirty="0">
              <a:solidFill>
                <a:srgbClr val="002C89"/>
              </a:solidFill>
              <a:latin typeface="Times New Roman"/>
              <a:cs typeface="Times New Roman"/>
              <a:sym typeface="Times New Roman"/>
            </a:endParaRPr>
          </a:p>
        </p:txBody>
      </p:sp>
      <p:graphicFrame>
        <p:nvGraphicFramePr>
          <p:cNvPr id="4" name="Diagramma 3">
            <a:extLst>
              <a:ext uri="{FF2B5EF4-FFF2-40B4-BE49-F238E27FC236}">
                <a16:creationId xmlns:a16="http://schemas.microsoft.com/office/drawing/2014/main" id="{D0DB9036-D0DE-439E-8436-D0A3E37FD913}"/>
              </a:ext>
            </a:extLst>
          </p:cNvPr>
          <p:cNvGraphicFramePr>
            <a:graphicFrameLocks/>
          </p:cNvGraphicFramePr>
          <p:nvPr>
            <p:extLst>
              <p:ext uri="{D42A27DB-BD31-4B8C-83A1-F6EECF244321}">
                <p14:modId xmlns:p14="http://schemas.microsoft.com/office/powerpoint/2010/main" val="856546014"/>
              </p:ext>
            </p:extLst>
          </p:nvPr>
        </p:nvGraphicFramePr>
        <p:xfrm>
          <a:off x="5960189" y="1556792"/>
          <a:ext cx="5379839" cy="4996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a 6">
            <a:extLst>
              <a:ext uri="{FF2B5EF4-FFF2-40B4-BE49-F238E27FC236}">
                <a16:creationId xmlns:a16="http://schemas.microsoft.com/office/drawing/2014/main" id="{FB5577C7-E0AA-4E5C-817A-BBF71A5A38BB}"/>
              </a:ext>
            </a:extLst>
          </p:cNvPr>
          <p:cNvGraphicFramePr>
            <a:graphicFrameLocks/>
          </p:cNvGraphicFramePr>
          <p:nvPr>
            <p:extLst>
              <p:ext uri="{D42A27DB-BD31-4B8C-83A1-F6EECF244321}">
                <p14:modId xmlns:p14="http://schemas.microsoft.com/office/powerpoint/2010/main" val="4115297097"/>
              </p:ext>
            </p:extLst>
          </p:nvPr>
        </p:nvGraphicFramePr>
        <p:xfrm>
          <a:off x="6231812" y="1671781"/>
          <a:ext cx="5379839" cy="423025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title"/>
          </p:nvPr>
        </p:nvSpPr>
        <p:spPr>
          <a:xfrm>
            <a:off x="191344" y="526536"/>
            <a:ext cx="11089232" cy="1296144"/>
          </a:xfrm>
          <a:prstGeom prst="rect">
            <a:avLst/>
          </a:prstGeom>
          <a:noFill/>
          <a:ln>
            <a:noFill/>
          </a:ln>
        </p:spPr>
        <p:txBody>
          <a:bodyPr spcFirstLastPara="1" wrap="square" lIns="91425" tIns="45700" rIns="91425" bIns="45700" anchor="ctr" anchorCtr="0">
            <a:noAutofit/>
          </a:bodyPr>
          <a:lstStyle/>
          <a:p>
            <a:pPr algn="ctr">
              <a:buClr>
                <a:srgbClr val="002C89"/>
              </a:buClr>
              <a:buSzPts val="4000"/>
            </a:pPr>
            <a:r>
              <a:rPr lang="lv-LV" sz="4000" b="1" dirty="0">
                <a:solidFill>
                  <a:srgbClr val="002C89"/>
                </a:solidFill>
                <a:latin typeface="Times New Roman"/>
                <a:ea typeface="Times New Roman"/>
                <a:cs typeface="Times New Roman"/>
                <a:sym typeface="Times New Roman"/>
              </a:rPr>
              <a:t>Sabiedrībā balstītu pakalpojumu īstenošana </a:t>
            </a:r>
            <a:br>
              <a:rPr lang="lv-LV" sz="4000" b="1" dirty="0">
                <a:solidFill>
                  <a:srgbClr val="002C89"/>
                </a:solidFill>
                <a:latin typeface="Times New Roman"/>
                <a:ea typeface="Times New Roman"/>
                <a:cs typeface="Times New Roman"/>
                <a:sym typeface="Times New Roman"/>
              </a:rPr>
            </a:br>
            <a:r>
              <a:rPr lang="lv-LV" sz="4000" b="1" dirty="0">
                <a:solidFill>
                  <a:srgbClr val="002C89"/>
                </a:solidFill>
                <a:latin typeface="Times New Roman"/>
                <a:ea typeface="Times New Roman"/>
                <a:cs typeface="Times New Roman"/>
                <a:sym typeface="Times New Roman"/>
              </a:rPr>
              <a:t>Kurzemes reģiona bērniem ar FT </a:t>
            </a:r>
            <a:r>
              <a:rPr lang="lv-LV" sz="3200" b="1" dirty="0">
                <a:solidFill>
                  <a:srgbClr val="002C89"/>
                </a:solidFill>
                <a:latin typeface="Times New Roman"/>
                <a:ea typeface="Times New Roman"/>
                <a:cs typeface="Times New Roman"/>
                <a:sym typeface="Times New Roman"/>
              </a:rPr>
              <a:t>(rādītājs 350)</a:t>
            </a:r>
            <a:br>
              <a:rPr lang="lv-LV" sz="3200" dirty="0"/>
            </a:br>
            <a:endParaRPr sz="3200" dirty="0">
              <a:solidFill>
                <a:srgbClr val="002C89"/>
              </a:solidFill>
            </a:endParaRPr>
          </a:p>
        </p:txBody>
      </p:sp>
      <p:sp>
        <p:nvSpPr>
          <p:cNvPr id="200" name="Google Shape;200;p9"/>
          <p:cNvSpPr txBox="1">
            <a:spLocks noGrp="1"/>
          </p:cNvSpPr>
          <p:nvPr>
            <p:ph type="body" idx="1"/>
          </p:nvPr>
        </p:nvSpPr>
        <p:spPr>
          <a:xfrm>
            <a:off x="587388" y="1556792"/>
            <a:ext cx="10693188" cy="4996408"/>
          </a:xfrm>
          <a:prstGeom prst="rect">
            <a:avLst/>
          </a:prstGeom>
          <a:noFill/>
          <a:ln>
            <a:noFill/>
          </a:ln>
        </p:spPr>
        <p:txBody>
          <a:bodyPr spcFirstLastPara="1" wrap="square" lIns="91425" tIns="45700" rIns="91425" bIns="45700" anchor="t" anchorCtr="0">
            <a:normAutofit fontScale="85000" lnSpcReduction="20000"/>
          </a:bodyPr>
          <a:lstStyle/>
          <a:p>
            <a:pPr marL="173037" lvl="2" indent="0" algn="ctr" rtl="0">
              <a:spcBef>
                <a:spcPts val="0"/>
              </a:spcBef>
              <a:spcAft>
                <a:spcPts val="0"/>
              </a:spcAft>
              <a:buClr>
                <a:srgbClr val="000000"/>
              </a:buClr>
              <a:buSzPts val="1400"/>
              <a:buNone/>
            </a:pPr>
            <a:endParaRPr sz="2800" dirty="0">
              <a:solidFill>
                <a:srgbClr val="002C89"/>
              </a:solidFill>
              <a:latin typeface="Times New Roman"/>
              <a:ea typeface="Times New Roman"/>
              <a:cs typeface="Times New Roman"/>
              <a:sym typeface="Times New Roman"/>
            </a:endParaRPr>
          </a:p>
          <a:p>
            <a:pPr marL="173037" lvl="2" indent="0" algn="l" rtl="0">
              <a:spcBef>
                <a:spcPts val="0"/>
              </a:spcBef>
              <a:spcAft>
                <a:spcPts val="0"/>
              </a:spcAft>
              <a:buClr>
                <a:srgbClr val="000000"/>
              </a:buClr>
              <a:buSzPts val="1400"/>
              <a:buNone/>
            </a:pPr>
            <a:r>
              <a:rPr lang="lv-LV" sz="2800" dirty="0">
                <a:solidFill>
                  <a:srgbClr val="002C89"/>
                </a:solidFill>
                <a:latin typeface="Times New Roman"/>
                <a:ea typeface="Times New Roman"/>
                <a:cs typeface="Times New Roman"/>
                <a:sym typeface="Times New Roman"/>
              </a:rPr>
              <a:t>Projekta ietvaros pieejamie pakalpojumi:</a:t>
            </a:r>
            <a:endParaRPr sz="2800" b="1" dirty="0">
              <a:solidFill>
                <a:srgbClr val="002C89"/>
              </a:solidFill>
              <a:latin typeface="Times New Roman"/>
              <a:ea typeface="Times New Roman"/>
              <a:cs typeface="Times New Roman"/>
              <a:sym typeface="Times New Roman"/>
            </a:endParaRPr>
          </a:p>
          <a:p>
            <a:pPr marL="342900" lvl="2" indent="-342900">
              <a:spcBef>
                <a:spcPts val="800"/>
              </a:spcBef>
              <a:buSzPts val="2640"/>
              <a:tabLst>
                <a:tab pos="450215" algn="l"/>
              </a:tabLst>
            </a:pPr>
            <a:r>
              <a:rPr lang="lv-LV" sz="2800" dirty="0">
                <a:solidFill>
                  <a:srgbClr val="002C89"/>
                </a:solidFill>
                <a:latin typeface="Times New Roman"/>
                <a:ea typeface="Times New Roman"/>
                <a:cs typeface="Times New Roman"/>
                <a:sym typeface="Times New Roman"/>
              </a:rPr>
              <a:t>	sociālas </a:t>
            </a:r>
            <a:r>
              <a:rPr lang="lv-LV" sz="2800" b="1" dirty="0">
                <a:solidFill>
                  <a:srgbClr val="002C89"/>
                </a:solidFill>
                <a:latin typeface="Times New Roman"/>
                <a:cs typeface="Times New Roman"/>
                <a:sym typeface="Times New Roman"/>
              </a:rPr>
              <a:t>aprūpes</a:t>
            </a:r>
            <a:r>
              <a:rPr lang="lv-LV" sz="2800" dirty="0">
                <a:solidFill>
                  <a:srgbClr val="002C89"/>
                </a:solidFill>
                <a:latin typeface="Times New Roman"/>
                <a:cs typeface="Times New Roman"/>
                <a:sym typeface="Times New Roman"/>
              </a:rPr>
              <a:t> pakalpojums – k</a:t>
            </a:r>
            <a:r>
              <a:rPr lang="lv-LV" sz="2800" dirty="0">
                <a:solidFill>
                  <a:srgbClr val="002C89"/>
                </a:solidFill>
                <a:latin typeface="Times New Roman"/>
                <a:cs typeface="Times New Roman"/>
              </a:rPr>
              <a:t>ompensēts saskaņā ar </a:t>
            </a:r>
            <a:r>
              <a:rPr lang="lv-LV" sz="2800" b="1" dirty="0">
                <a:solidFill>
                  <a:srgbClr val="002C89"/>
                </a:solidFill>
                <a:latin typeface="Times New Roman"/>
                <a:cs typeface="Times New Roman"/>
              </a:rPr>
              <a:t>VVI likmi</a:t>
            </a:r>
            <a:r>
              <a:rPr lang="lv-LV" sz="2800" dirty="0">
                <a:solidFill>
                  <a:srgbClr val="002C89"/>
                </a:solidFill>
                <a:latin typeface="Times New Roman"/>
                <a:cs typeface="Times New Roman"/>
                <a:sym typeface="Times New Roman"/>
              </a:rPr>
              <a:t>;</a:t>
            </a:r>
          </a:p>
          <a:p>
            <a:pPr marL="342900" lvl="2" indent="-342900">
              <a:spcBef>
                <a:spcPts val="800"/>
              </a:spcBef>
              <a:buSzPts val="2640"/>
              <a:tabLst>
                <a:tab pos="450215" algn="l"/>
              </a:tabLst>
            </a:pPr>
            <a:r>
              <a:rPr lang="lv-LV" sz="2800" dirty="0">
                <a:solidFill>
                  <a:srgbClr val="002C89"/>
                </a:solidFill>
                <a:latin typeface="Times New Roman"/>
                <a:cs typeface="Times New Roman"/>
                <a:sym typeface="Times New Roman"/>
              </a:rPr>
              <a:t>«</a:t>
            </a:r>
            <a:r>
              <a:rPr lang="lv-LV" sz="2800" b="1" dirty="0">
                <a:solidFill>
                  <a:srgbClr val="002C89"/>
                </a:solidFill>
                <a:latin typeface="Times New Roman"/>
                <a:cs typeface="Times New Roman"/>
                <a:sym typeface="Times New Roman"/>
              </a:rPr>
              <a:t>atelpas brīža</a:t>
            </a:r>
            <a:r>
              <a:rPr lang="lv-LV" sz="2800" dirty="0">
                <a:solidFill>
                  <a:srgbClr val="002C89"/>
                </a:solidFill>
                <a:latin typeface="Times New Roman"/>
                <a:cs typeface="Times New Roman"/>
                <a:sym typeface="Times New Roman"/>
              </a:rPr>
              <a:t>» pakalpojums – </a:t>
            </a:r>
            <a:r>
              <a:rPr lang="lv-LV" sz="2800" dirty="0">
                <a:solidFill>
                  <a:srgbClr val="002C89"/>
                </a:solidFill>
                <a:latin typeface="Times New Roman"/>
                <a:cs typeface="Times New Roman"/>
              </a:rPr>
              <a:t>nepārsniedzot </a:t>
            </a:r>
            <a:r>
              <a:rPr lang="lv-LV" sz="2800" b="1" dirty="0">
                <a:solidFill>
                  <a:srgbClr val="002C89"/>
                </a:solidFill>
                <a:latin typeface="Times New Roman"/>
                <a:cs typeface="Times New Roman"/>
              </a:rPr>
              <a:t>73 euro </a:t>
            </a:r>
            <a:r>
              <a:rPr lang="lv-LV" sz="2800" dirty="0">
                <a:solidFill>
                  <a:srgbClr val="002C89"/>
                </a:solidFill>
                <a:latin typeface="Times New Roman"/>
                <a:cs typeface="Times New Roman"/>
              </a:rPr>
              <a:t>diennaktī</a:t>
            </a:r>
            <a:r>
              <a:rPr lang="lv-LV" sz="2800" dirty="0">
                <a:solidFill>
                  <a:srgbClr val="002C89"/>
                </a:solidFill>
                <a:latin typeface="Times New Roman"/>
                <a:cs typeface="Times New Roman"/>
                <a:sym typeface="Times New Roman"/>
              </a:rPr>
              <a:t>;	</a:t>
            </a:r>
          </a:p>
          <a:p>
            <a:pPr marL="342900" lvl="2" indent="-342900">
              <a:spcBef>
                <a:spcPts val="800"/>
              </a:spcBef>
              <a:buSzPts val="2640"/>
              <a:tabLst>
                <a:tab pos="450215" algn="l"/>
              </a:tabLst>
            </a:pPr>
            <a:r>
              <a:rPr lang="lv-LV" sz="2800" dirty="0">
                <a:solidFill>
                  <a:srgbClr val="002C89"/>
                </a:solidFill>
                <a:latin typeface="Times New Roman"/>
                <a:cs typeface="Times New Roman"/>
                <a:sym typeface="Times New Roman"/>
              </a:rPr>
              <a:t>	sociālās </a:t>
            </a:r>
            <a:r>
              <a:rPr lang="lv-LV" sz="2800" b="1" dirty="0">
                <a:solidFill>
                  <a:srgbClr val="002C89"/>
                </a:solidFill>
                <a:latin typeface="Times New Roman"/>
                <a:cs typeface="Times New Roman"/>
                <a:sym typeface="Times New Roman"/>
              </a:rPr>
              <a:t>rehabilitācijas</a:t>
            </a:r>
            <a:r>
              <a:rPr lang="lv-LV" sz="2800" dirty="0">
                <a:solidFill>
                  <a:srgbClr val="002C89"/>
                </a:solidFill>
                <a:latin typeface="Times New Roman"/>
                <a:cs typeface="Times New Roman"/>
                <a:sym typeface="Times New Roman"/>
              </a:rPr>
              <a:t> pakalpojumi – atbilstoši </a:t>
            </a:r>
            <a:r>
              <a:rPr lang="lv-LV" sz="2800" b="1" dirty="0">
                <a:solidFill>
                  <a:srgbClr val="002C89"/>
                </a:solidFill>
                <a:latin typeface="Times New Roman"/>
                <a:cs typeface="Times New Roman"/>
                <a:sym typeface="Times New Roman"/>
              </a:rPr>
              <a:t>faktiskajām izmaksām</a:t>
            </a:r>
            <a:r>
              <a:rPr lang="lv-LV" sz="2800" dirty="0">
                <a:solidFill>
                  <a:srgbClr val="002C89"/>
                </a:solidFill>
                <a:latin typeface="Times New Roman"/>
                <a:cs typeface="Times New Roman"/>
                <a:sym typeface="Times New Roman"/>
              </a:rPr>
              <a:t>. Ja pakalpojums tiek sniegts pašvaldības infrastruktūrā – </a:t>
            </a:r>
            <a:r>
              <a:rPr lang="lv-LV" sz="2800" b="1" dirty="0">
                <a:solidFill>
                  <a:srgbClr val="002C89"/>
                </a:solidFill>
                <a:latin typeface="Times New Roman"/>
                <a:cs typeface="Times New Roman"/>
                <a:sym typeface="Times New Roman"/>
              </a:rPr>
              <a:t>saskaņā ar cenrādi</a:t>
            </a:r>
            <a:r>
              <a:rPr lang="lv-LV" sz="2800" dirty="0">
                <a:solidFill>
                  <a:srgbClr val="002C89"/>
                </a:solidFill>
                <a:latin typeface="Times New Roman"/>
                <a:cs typeface="Times New Roman"/>
                <a:sym typeface="Times New Roman"/>
              </a:rPr>
              <a:t>;   </a:t>
            </a:r>
          </a:p>
          <a:p>
            <a:pPr marL="342900" lvl="2" indent="-342900">
              <a:spcBef>
                <a:spcPts val="800"/>
              </a:spcBef>
              <a:buSzPts val="2640"/>
              <a:tabLst>
                <a:tab pos="450215" algn="l"/>
              </a:tabLst>
            </a:pPr>
            <a:r>
              <a:rPr lang="lv-LV" sz="2800" dirty="0">
                <a:solidFill>
                  <a:srgbClr val="002C89"/>
                </a:solidFill>
                <a:latin typeface="Times New Roman"/>
                <a:cs typeface="Times New Roman"/>
                <a:sym typeface="Times New Roman"/>
              </a:rPr>
              <a:t>	</a:t>
            </a:r>
            <a:r>
              <a:rPr lang="lv-LV" sz="2800" b="1" dirty="0">
                <a:solidFill>
                  <a:srgbClr val="002C89"/>
                </a:solidFill>
                <a:latin typeface="Times New Roman"/>
                <a:cs typeface="Times New Roman"/>
                <a:sym typeface="Times New Roman"/>
              </a:rPr>
              <a:t>DAC</a:t>
            </a:r>
            <a:r>
              <a:rPr lang="lv-LV" sz="2800" dirty="0">
                <a:solidFill>
                  <a:srgbClr val="002C89"/>
                </a:solidFill>
                <a:latin typeface="Times New Roman"/>
                <a:cs typeface="Times New Roman"/>
                <a:sym typeface="Times New Roman"/>
              </a:rPr>
              <a:t> –</a:t>
            </a:r>
            <a:r>
              <a:rPr lang="lv-LV" sz="2800" dirty="0">
                <a:solidFill>
                  <a:srgbClr val="002C89"/>
                </a:solidFill>
                <a:latin typeface="Times New Roman"/>
                <a:cs typeface="Times New Roman"/>
              </a:rPr>
              <a:t>atbilstoši faktiskajām izmaksām un apjomam (ja vien lēmumā, līgumā ar pakalpojuma sniedzēju nav atrunāti citi nosacījumi)</a:t>
            </a:r>
            <a:r>
              <a:rPr lang="lv-LV" sz="2800" dirty="0">
                <a:solidFill>
                  <a:srgbClr val="002C89"/>
                </a:solidFill>
                <a:latin typeface="Times New Roman"/>
                <a:cs typeface="Times New Roman"/>
                <a:sym typeface="Times New Roman"/>
              </a:rPr>
              <a:t>.     </a:t>
            </a:r>
          </a:p>
          <a:p>
            <a:pPr marL="0" lvl="2" indent="0">
              <a:spcBef>
                <a:spcPts val="800"/>
              </a:spcBef>
              <a:buSzPts val="2640"/>
              <a:buNone/>
              <a:tabLst>
                <a:tab pos="450215" algn="l"/>
              </a:tabLst>
            </a:pPr>
            <a:endParaRPr lang="lv-LV" sz="2800" b="1" dirty="0">
              <a:solidFill>
                <a:srgbClr val="002C89"/>
              </a:solidFill>
              <a:latin typeface="Times New Roman"/>
              <a:cs typeface="Times New Roman"/>
            </a:endParaRPr>
          </a:p>
          <a:p>
            <a:pPr marL="0" lvl="2" indent="0" algn="ctr">
              <a:spcBef>
                <a:spcPts val="800"/>
              </a:spcBef>
              <a:buSzPts val="2640"/>
              <a:buNone/>
              <a:tabLst>
                <a:tab pos="450215" algn="l"/>
              </a:tabLst>
            </a:pPr>
            <a:r>
              <a:rPr lang="lv-LV" sz="2800" b="1" i="1" dirty="0">
                <a:solidFill>
                  <a:srgbClr val="002C89"/>
                </a:solidFill>
                <a:latin typeface="Times New Roman"/>
                <a:cs typeface="Times New Roman"/>
              </a:rPr>
              <a:t>Sadarbības partneri nodrošina, ka atskaitē iekļauti tikai tie pakalpojumi, kas netiek finansēti vai kompensēti no jebkādiem citiem finanšu līdzekļu </a:t>
            </a:r>
            <a:r>
              <a:rPr lang="lv-LV" sz="2800" i="1" dirty="0">
                <a:solidFill>
                  <a:srgbClr val="002C89"/>
                </a:solidFill>
                <a:latin typeface="Times New Roman"/>
                <a:cs typeface="Times New Roman"/>
              </a:rPr>
              <a:t>(valsts, pārējās ārvalstu finanšu palīdzības finansētajiem u.c. līdzekļiem) avotiem. </a:t>
            </a:r>
          </a:p>
          <a:p>
            <a:pPr marL="0" lvl="2" indent="0" algn="ctr">
              <a:spcBef>
                <a:spcPts val="800"/>
              </a:spcBef>
              <a:buSzPts val="2640"/>
              <a:buNone/>
              <a:tabLst>
                <a:tab pos="450215" algn="l"/>
              </a:tabLst>
            </a:pPr>
            <a:r>
              <a:rPr lang="lv-LV" sz="2800" i="1" dirty="0">
                <a:solidFill>
                  <a:srgbClr val="002C89"/>
                </a:solidFill>
                <a:latin typeface="Times New Roman"/>
                <a:cs typeface="Times New Roman"/>
              </a:rPr>
              <a:t>Īpaša uzmanība jāpievērš NVO ESF projektiem.</a:t>
            </a:r>
            <a:r>
              <a:rPr lang="lv-LV" sz="2800" b="1" dirty="0">
                <a:solidFill>
                  <a:srgbClr val="002C89"/>
                </a:solidFill>
                <a:latin typeface="Times New Roman"/>
                <a:ea typeface="Times New Roman"/>
                <a:cs typeface="Times New Roman"/>
                <a:sym typeface="Times New Roman"/>
              </a:rPr>
              <a:t>	</a:t>
            </a:r>
            <a:endParaRPr lang="lv-LV" sz="2400" dirty="0">
              <a:solidFill>
                <a:srgbClr val="002C89"/>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title"/>
          </p:nvPr>
        </p:nvSpPr>
        <p:spPr>
          <a:xfrm>
            <a:off x="191343" y="9007"/>
            <a:ext cx="11238656" cy="1235224"/>
          </a:xfrm>
          <a:prstGeom prst="rect">
            <a:avLst/>
          </a:prstGeom>
          <a:noFill/>
          <a:ln>
            <a:noFill/>
          </a:ln>
        </p:spPr>
        <p:txBody>
          <a:bodyPr spcFirstLastPara="1" wrap="square" lIns="91425" tIns="45700" rIns="91425" bIns="45700" anchor="ctr" anchorCtr="0">
            <a:noAutofit/>
          </a:bodyPr>
          <a:lstStyle/>
          <a:p>
            <a:pPr marL="173037" marR="0" lvl="2" indent="0" algn="ctr" rtl="0">
              <a:spcBef>
                <a:spcPts val="0"/>
              </a:spcBef>
              <a:spcAft>
                <a:spcPts val="0"/>
              </a:spcAft>
              <a:buClr>
                <a:srgbClr val="002C89"/>
              </a:buClr>
              <a:buSzPts val="4000"/>
              <a:buFont typeface="Times New Roman"/>
              <a:buNone/>
            </a:pPr>
            <a:r>
              <a:rPr lang="lv-LV" sz="3600" b="1" dirty="0">
                <a:solidFill>
                  <a:srgbClr val="002C89"/>
                </a:solidFill>
                <a:latin typeface="Times New Roman"/>
                <a:ea typeface="Times New Roman"/>
                <a:cs typeface="Times New Roman"/>
                <a:sym typeface="Times New Roman"/>
              </a:rPr>
              <a:t>Pamatojošā dokumentācija </a:t>
            </a:r>
            <a:br>
              <a:rPr lang="lv-LV" sz="3600" b="1" dirty="0">
                <a:solidFill>
                  <a:srgbClr val="002C89"/>
                </a:solidFill>
                <a:latin typeface="Times New Roman"/>
                <a:ea typeface="Times New Roman"/>
                <a:cs typeface="Times New Roman"/>
                <a:sym typeface="Times New Roman"/>
              </a:rPr>
            </a:br>
            <a:r>
              <a:rPr lang="lv-LV" sz="3600" b="1" dirty="0">
                <a:solidFill>
                  <a:srgbClr val="002C89"/>
                </a:solidFill>
                <a:latin typeface="Times New Roman"/>
                <a:ea typeface="Times New Roman"/>
                <a:cs typeface="Times New Roman"/>
                <a:sym typeface="Times New Roman"/>
              </a:rPr>
              <a:t>SBSP sniegšanā bērniem ar FT</a:t>
            </a:r>
            <a:endParaRPr sz="3600" dirty="0">
              <a:solidFill>
                <a:srgbClr val="002C89"/>
              </a:solidFill>
            </a:endParaRPr>
          </a:p>
        </p:txBody>
      </p:sp>
      <p:sp>
        <p:nvSpPr>
          <p:cNvPr id="188" name="Google Shape;188;p7"/>
          <p:cNvSpPr txBox="1">
            <a:spLocks noGrp="1"/>
          </p:cNvSpPr>
          <p:nvPr>
            <p:ph type="body" idx="1"/>
          </p:nvPr>
        </p:nvSpPr>
        <p:spPr>
          <a:xfrm>
            <a:off x="300825" y="1254063"/>
            <a:ext cx="11590349" cy="6181328"/>
          </a:xfrm>
          <a:prstGeom prst="rect">
            <a:avLst/>
          </a:prstGeom>
          <a:noFill/>
          <a:ln>
            <a:noFill/>
          </a:ln>
        </p:spPr>
        <p:txBody>
          <a:bodyPr spcFirstLastPara="1" wrap="square" lIns="91425" tIns="45700" rIns="91425" bIns="45700" anchor="t" anchorCtr="0">
            <a:noAutofit/>
          </a:bodyPr>
          <a:lstStyle/>
          <a:p>
            <a:pPr marL="342900" lvl="2" indent="-342900">
              <a:spcBef>
                <a:spcPts val="800"/>
              </a:spcBef>
              <a:buSzPts val="2640"/>
              <a:tabLst>
                <a:tab pos="450215" algn="l"/>
              </a:tabLst>
            </a:pPr>
            <a:r>
              <a:rPr lang="lv-LV" sz="2400" dirty="0">
                <a:solidFill>
                  <a:srgbClr val="002C89"/>
                </a:solidFill>
                <a:latin typeface="Times New Roman"/>
                <a:cs typeface="Times New Roman"/>
              </a:rPr>
              <a:t>Kompensācijas </a:t>
            </a:r>
            <a:r>
              <a:rPr lang="lv-LV" sz="2400" b="1" dirty="0">
                <a:solidFill>
                  <a:srgbClr val="002C89"/>
                </a:solidFill>
                <a:latin typeface="Times New Roman"/>
                <a:cs typeface="Times New Roman"/>
              </a:rPr>
              <a:t>pamatojošā dokumentācija </a:t>
            </a:r>
            <a:r>
              <a:rPr lang="lv-LV" sz="2400" dirty="0">
                <a:solidFill>
                  <a:srgbClr val="002C89"/>
                </a:solidFill>
                <a:latin typeface="Times New Roman"/>
                <a:cs typeface="Times New Roman"/>
              </a:rPr>
              <a:t>(iesniedzama </a:t>
            </a:r>
            <a:r>
              <a:rPr lang="lv-LV" sz="2400" b="1" dirty="0">
                <a:solidFill>
                  <a:srgbClr val="002C89"/>
                </a:solidFill>
                <a:latin typeface="Times New Roman"/>
                <a:cs typeface="Times New Roman"/>
              </a:rPr>
              <a:t>pie atskaites</a:t>
            </a:r>
            <a:r>
              <a:rPr lang="lv-LV" sz="2400" dirty="0">
                <a:solidFill>
                  <a:srgbClr val="002C89"/>
                </a:solidFill>
                <a:latin typeface="Times New Roman"/>
                <a:cs typeface="Times New Roman"/>
              </a:rPr>
              <a:t>) ir: </a:t>
            </a:r>
          </a:p>
          <a:p>
            <a:pPr marL="800100" lvl="3" indent="-342900">
              <a:spcBef>
                <a:spcPts val="800"/>
              </a:spcBef>
              <a:buSzPts val="2640"/>
              <a:tabLst>
                <a:tab pos="450215" algn="l"/>
              </a:tabLst>
            </a:pPr>
            <a:r>
              <a:rPr lang="lv-LV" sz="2400" dirty="0">
                <a:solidFill>
                  <a:srgbClr val="002C89"/>
                </a:solidFill>
                <a:latin typeface="Times New Roman"/>
                <a:cs typeface="Times New Roman"/>
              </a:rPr>
              <a:t>sadarbības partnera pieprasījums izmaksāt kompensāciju </a:t>
            </a:r>
            <a:r>
              <a:rPr lang="lv-LV" sz="2400" b="1" dirty="0">
                <a:solidFill>
                  <a:srgbClr val="002C89"/>
                </a:solidFill>
                <a:latin typeface="Times New Roman"/>
                <a:cs typeface="Times New Roman"/>
              </a:rPr>
              <a:t>-</a:t>
            </a:r>
            <a:r>
              <a:rPr lang="lv-LV" sz="2400" dirty="0">
                <a:solidFill>
                  <a:srgbClr val="002C89"/>
                </a:solidFill>
                <a:latin typeface="Times New Roman"/>
                <a:cs typeface="Times New Roman"/>
              </a:rPr>
              <a:t> </a:t>
            </a:r>
            <a:r>
              <a:rPr lang="lv-LV" sz="2400" b="1" dirty="0">
                <a:solidFill>
                  <a:srgbClr val="002C89"/>
                </a:solidFill>
                <a:latin typeface="Times New Roman"/>
                <a:cs typeface="Times New Roman"/>
              </a:rPr>
              <a:t>atskaite</a:t>
            </a:r>
            <a:r>
              <a:rPr lang="lv-LV" sz="2400" dirty="0">
                <a:solidFill>
                  <a:srgbClr val="002C89"/>
                </a:solidFill>
                <a:latin typeface="Times New Roman"/>
                <a:cs typeface="Times New Roman"/>
              </a:rPr>
              <a:t>; </a:t>
            </a:r>
          </a:p>
          <a:p>
            <a:pPr marL="800100" lvl="3" indent="-342900">
              <a:spcBef>
                <a:spcPts val="800"/>
              </a:spcBef>
              <a:buSzPts val="2640"/>
              <a:tabLst>
                <a:tab pos="450215" algn="l"/>
              </a:tabLst>
            </a:pPr>
            <a:r>
              <a:rPr lang="lv-LV" sz="2400" b="1" dirty="0">
                <a:solidFill>
                  <a:srgbClr val="002C89"/>
                </a:solidFill>
                <a:latin typeface="Times New Roman"/>
                <a:cs typeface="Times New Roman"/>
              </a:rPr>
              <a:t>iesniegums</a:t>
            </a:r>
            <a:r>
              <a:rPr lang="lv-LV" sz="2400" dirty="0">
                <a:solidFill>
                  <a:srgbClr val="002C89"/>
                </a:solidFill>
                <a:latin typeface="Times New Roman"/>
                <a:cs typeface="Times New Roman"/>
              </a:rPr>
              <a:t>,</a:t>
            </a:r>
            <a:r>
              <a:rPr lang="lv-LV" sz="2400" b="1" dirty="0">
                <a:solidFill>
                  <a:srgbClr val="002C89"/>
                </a:solidFill>
                <a:latin typeface="Times New Roman"/>
                <a:cs typeface="Times New Roman"/>
              </a:rPr>
              <a:t> lēmums</a:t>
            </a:r>
            <a:r>
              <a:rPr lang="lv-LV" sz="2400" dirty="0">
                <a:solidFill>
                  <a:srgbClr val="002C89"/>
                </a:solidFill>
                <a:latin typeface="Times New Roman"/>
                <a:cs typeface="Times New Roman"/>
              </a:rPr>
              <a:t>, nosūtījums, līgums un iepirkuma norises dokumentācijas (ja attiecināms);</a:t>
            </a:r>
          </a:p>
          <a:p>
            <a:pPr marL="800100" lvl="3" indent="-342900">
              <a:spcBef>
                <a:spcPts val="800"/>
              </a:spcBef>
              <a:buSzPts val="2640"/>
              <a:tabLst>
                <a:tab pos="450215" algn="l"/>
              </a:tabLst>
            </a:pPr>
            <a:r>
              <a:rPr lang="lv-LV" sz="2400" dirty="0">
                <a:solidFill>
                  <a:srgbClr val="002C89"/>
                </a:solidFill>
                <a:latin typeface="Times New Roman"/>
                <a:cs typeface="Times New Roman"/>
              </a:rPr>
              <a:t>sociālās aprūpes pakalpojuma kompensēšanai - VVI metodikas </a:t>
            </a:r>
            <a:r>
              <a:rPr lang="lv-LV" sz="2400" b="1" dirty="0">
                <a:solidFill>
                  <a:srgbClr val="002C89"/>
                </a:solidFill>
                <a:latin typeface="Times New Roman"/>
                <a:cs typeface="Times New Roman"/>
              </a:rPr>
              <a:t>9. pielikums</a:t>
            </a:r>
            <a:r>
              <a:rPr lang="lv-LV" sz="2400" dirty="0">
                <a:solidFill>
                  <a:srgbClr val="002C89"/>
                </a:solidFill>
                <a:latin typeface="Times New Roman"/>
                <a:cs typeface="Times New Roman"/>
              </a:rPr>
              <a:t> un PNA ar stundu uzskaiti (</a:t>
            </a:r>
            <a:r>
              <a:rPr lang="lv-LV" sz="2400" b="1" dirty="0">
                <a:solidFill>
                  <a:srgbClr val="002C89"/>
                </a:solidFill>
                <a:latin typeface="Times New Roman"/>
                <a:cs typeface="Times New Roman"/>
              </a:rPr>
              <a:t>rēķini nav obligāti </a:t>
            </a:r>
            <a:r>
              <a:rPr lang="lv-LV" sz="2400" dirty="0">
                <a:solidFill>
                  <a:srgbClr val="002C89"/>
                </a:solidFill>
                <a:latin typeface="Times New Roman"/>
                <a:cs typeface="Times New Roman"/>
              </a:rPr>
              <a:t>iesniedzamā dokumentācija);</a:t>
            </a:r>
          </a:p>
          <a:p>
            <a:pPr marL="342900" lvl="2" indent="-342900">
              <a:spcBef>
                <a:spcPts val="800"/>
              </a:spcBef>
              <a:buSzPts val="2640"/>
              <a:tabLst>
                <a:tab pos="450215" algn="l"/>
              </a:tabLst>
            </a:pPr>
            <a:r>
              <a:rPr lang="lv-LV" sz="2400" dirty="0">
                <a:solidFill>
                  <a:srgbClr val="002C89"/>
                </a:solidFill>
                <a:latin typeface="Times New Roman"/>
                <a:cs typeface="Times New Roman"/>
              </a:rPr>
              <a:t>Papildus sadarbības partneris </a:t>
            </a:r>
            <a:r>
              <a:rPr lang="lv-LV" sz="2400" b="1" dirty="0">
                <a:solidFill>
                  <a:srgbClr val="002C89"/>
                </a:solidFill>
                <a:latin typeface="Times New Roman"/>
                <a:cs typeface="Times New Roman"/>
              </a:rPr>
              <a:t>uzglabā</a:t>
            </a:r>
            <a:r>
              <a:rPr lang="lv-LV" sz="2400" dirty="0">
                <a:solidFill>
                  <a:srgbClr val="002C89"/>
                </a:solidFill>
                <a:latin typeface="Times New Roman"/>
                <a:cs typeface="Times New Roman"/>
              </a:rPr>
              <a:t> (uz vietas </a:t>
            </a:r>
            <a:r>
              <a:rPr lang="lv-LV" sz="2400" b="1" dirty="0">
                <a:solidFill>
                  <a:srgbClr val="002C89"/>
                </a:solidFill>
                <a:latin typeface="Times New Roman"/>
                <a:cs typeface="Times New Roman"/>
              </a:rPr>
              <a:t>iestādē</a:t>
            </a:r>
            <a:r>
              <a:rPr lang="lv-LV" sz="2400" dirty="0">
                <a:solidFill>
                  <a:srgbClr val="002C89"/>
                </a:solidFill>
                <a:latin typeface="Times New Roman"/>
                <a:cs typeface="Times New Roman"/>
              </a:rPr>
              <a:t>):</a:t>
            </a:r>
          </a:p>
          <a:p>
            <a:pPr marL="800100" lvl="3" indent="-342900">
              <a:spcBef>
                <a:spcPts val="800"/>
              </a:spcBef>
              <a:buSzPts val="2640"/>
              <a:tabLst>
                <a:tab pos="450215" algn="l"/>
              </a:tabLst>
            </a:pPr>
            <a:r>
              <a:rPr lang="lv-LV" sz="2400" b="1" dirty="0">
                <a:solidFill>
                  <a:srgbClr val="002C89"/>
                </a:solidFill>
                <a:latin typeface="Times New Roman"/>
                <a:cs typeface="Times New Roman"/>
              </a:rPr>
              <a:t>sadarbības līgumu</a:t>
            </a:r>
            <a:r>
              <a:rPr lang="lv-LV" sz="2400" dirty="0">
                <a:solidFill>
                  <a:srgbClr val="002C89"/>
                </a:solidFill>
                <a:latin typeface="Times New Roman"/>
                <a:cs typeface="Times New Roman"/>
              </a:rPr>
              <a:t>;</a:t>
            </a:r>
          </a:p>
          <a:p>
            <a:pPr marL="800100" lvl="3" indent="-342900">
              <a:spcBef>
                <a:spcPts val="800"/>
              </a:spcBef>
              <a:buSzPts val="2640"/>
              <a:tabLst>
                <a:tab pos="450215" algn="l"/>
              </a:tabLst>
            </a:pPr>
            <a:r>
              <a:rPr lang="lv-LV" sz="2400" b="1" dirty="0">
                <a:solidFill>
                  <a:srgbClr val="002C89"/>
                </a:solidFill>
                <a:latin typeface="Times New Roman"/>
                <a:cs typeface="Times New Roman"/>
              </a:rPr>
              <a:t>atbalsta plāns </a:t>
            </a:r>
            <a:r>
              <a:rPr lang="lv-LV" sz="2400" dirty="0">
                <a:solidFill>
                  <a:srgbClr val="002C89"/>
                </a:solidFill>
                <a:latin typeface="Times New Roman"/>
                <a:cs typeface="Times New Roman"/>
              </a:rPr>
              <a:t>(t.sk. pašvaldības sociālā dienesta </a:t>
            </a:r>
            <a:r>
              <a:rPr lang="lv-LV" sz="2400" b="1" dirty="0">
                <a:solidFill>
                  <a:srgbClr val="002C89"/>
                </a:solidFill>
                <a:latin typeface="Times New Roman"/>
                <a:cs typeface="Times New Roman"/>
              </a:rPr>
              <a:t>aktualizēts</a:t>
            </a:r>
            <a:r>
              <a:rPr lang="lv-LV" sz="2400" dirty="0">
                <a:solidFill>
                  <a:srgbClr val="002C89"/>
                </a:solidFill>
                <a:latin typeface="Times New Roman"/>
                <a:cs typeface="Times New Roman"/>
              </a:rPr>
              <a:t>);</a:t>
            </a:r>
            <a:r>
              <a:rPr lang="lv-LV" sz="2400" b="1" dirty="0">
                <a:solidFill>
                  <a:srgbClr val="002C89"/>
                </a:solidFill>
                <a:latin typeface="Times New Roman"/>
                <a:cs typeface="Times New Roman"/>
              </a:rPr>
              <a:t> </a:t>
            </a:r>
          </a:p>
          <a:p>
            <a:pPr marL="800100" lvl="3" indent="-342900">
              <a:spcBef>
                <a:spcPts val="800"/>
              </a:spcBef>
              <a:buSzPts val="2640"/>
              <a:tabLst>
                <a:tab pos="450215" algn="l"/>
              </a:tabLst>
            </a:pPr>
            <a:r>
              <a:rPr lang="lv-LV" sz="2400" dirty="0">
                <a:solidFill>
                  <a:srgbClr val="002C89"/>
                </a:solidFill>
                <a:latin typeface="Times New Roman"/>
                <a:cs typeface="Times New Roman"/>
              </a:rPr>
              <a:t>sociālā gadījuma vadības procesa novērtējums; </a:t>
            </a:r>
          </a:p>
          <a:p>
            <a:pPr marL="800100" lvl="3" indent="-342900">
              <a:spcBef>
                <a:spcPts val="800"/>
              </a:spcBef>
              <a:buSzPts val="2640"/>
              <a:tabLst>
                <a:tab pos="450215" algn="l"/>
              </a:tabLst>
            </a:pPr>
            <a:r>
              <a:rPr lang="lv-LV" sz="2400" dirty="0">
                <a:solidFill>
                  <a:srgbClr val="002C89"/>
                </a:solidFill>
                <a:latin typeface="Times New Roman"/>
                <a:cs typeface="Times New Roman"/>
              </a:rPr>
              <a:t>cita dokumentācija, kas pamato pakalpojuma sniedzēja piesaisti un pakalpojuma nodrošināšanu.</a:t>
            </a:r>
          </a:p>
        </p:txBody>
      </p:sp>
    </p:spTree>
    <p:extLst>
      <p:ext uri="{BB962C8B-B14F-4D97-AF65-F5344CB8AC3E}">
        <p14:creationId xmlns:p14="http://schemas.microsoft.com/office/powerpoint/2010/main" val="555446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AC42D97-10A5-43DD-8EDF-90A8A7EBECE8}"/>
              </a:ext>
            </a:extLst>
          </p:cNvPr>
          <p:cNvSpPr>
            <a:spLocks noGrp="1"/>
          </p:cNvSpPr>
          <p:nvPr>
            <p:ph type="title"/>
          </p:nvPr>
        </p:nvSpPr>
        <p:spPr>
          <a:xfrm>
            <a:off x="677333" y="258792"/>
            <a:ext cx="9277549" cy="1190446"/>
          </a:xfrm>
        </p:spPr>
        <p:txBody>
          <a:bodyPr>
            <a:noAutofit/>
          </a:bodyPr>
          <a:lstStyle/>
          <a:p>
            <a:pPr algn="ctr"/>
            <a:r>
              <a:rPr lang="lv-LV" b="1" dirty="0">
                <a:solidFill>
                  <a:srgbClr val="002C89"/>
                </a:solidFill>
                <a:latin typeface="Times New Roman"/>
                <a:cs typeface="Times New Roman"/>
                <a:sym typeface="Times New Roman"/>
              </a:rPr>
              <a:t>Sabiedrībā balstītu pakalpojumu īstenošana </a:t>
            </a:r>
            <a:br>
              <a:rPr lang="lv-LV" b="1" dirty="0">
                <a:solidFill>
                  <a:srgbClr val="002C89"/>
                </a:solidFill>
                <a:latin typeface="Times New Roman"/>
                <a:cs typeface="Times New Roman"/>
                <a:sym typeface="Times New Roman"/>
              </a:rPr>
            </a:br>
            <a:r>
              <a:rPr lang="lv-LV" b="1" dirty="0">
                <a:solidFill>
                  <a:srgbClr val="002C89"/>
                </a:solidFill>
                <a:latin typeface="Times New Roman"/>
                <a:cs typeface="Times New Roman"/>
                <a:sym typeface="Times New Roman"/>
              </a:rPr>
              <a:t>bērniem ar FT</a:t>
            </a:r>
            <a:br>
              <a:rPr lang="lv-LV" b="1" dirty="0">
                <a:solidFill>
                  <a:srgbClr val="002C89"/>
                </a:solidFill>
                <a:latin typeface="Times New Roman"/>
                <a:cs typeface="Times New Roman"/>
                <a:sym typeface="Arial"/>
              </a:rPr>
            </a:br>
            <a:endParaRPr lang="lv-LV" b="1" dirty="0">
              <a:solidFill>
                <a:srgbClr val="002C89"/>
              </a:solidFill>
              <a:latin typeface="Times New Roman"/>
              <a:cs typeface="Times New Roman"/>
              <a:sym typeface="Arial"/>
            </a:endParaRPr>
          </a:p>
        </p:txBody>
      </p:sp>
      <p:sp>
        <p:nvSpPr>
          <p:cNvPr id="3" name="Teksta vietturis 2">
            <a:extLst>
              <a:ext uri="{FF2B5EF4-FFF2-40B4-BE49-F238E27FC236}">
                <a16:creationId xmlns:a16="http://schemas.microsoft.com/office/drawing/2014/main" id="{B3A10E09-D5AE-405D-B411-0ED0F3FF3FA8}"/>
              </a:ext>
            </a:extLst>
          </p:cNvPr>
          <p:cNvSpPr>
            <a:spLocks noGrp="1"/>
          </p:cNvSpPr>
          <p:nvPr>
            <p:ph type="body" idx="1"/>
          </p:nvPr>
        </p:nvSpPr>
        <p:spPr>
          <a:xfrm>
            <a:off x="0" y="1708030"/>
            <a:ext cx="5612523" cy="4891178"/>
          </a:xfrm>
        </p:spPr>
        <p:txBody>
          <a:bodyPr>
            <a:normAutofit/>
          </a:bodyPr>
          <a:lstStyle/>
          <a:p>
            <a:pPr marL="173037" lvl="2" indent="0" algn="ctr" rtl="0">
              <a:spcBef>
                <a:spcPts val="0"/>
              </a:spcBef>
              <a:spcAft>
                <a:spcPts val="0"/>
              </a:spcAft>
              <a:buClr>
                <a:srgbClr val="000000"/>
              </a:buClr>
              <a:buSzPts val="1400"/>
              <a:buNone/>
            </a:pPr>
            <a:r>
              <a:rPr lang="lv-LV" sz="2300" dirty="0">
                <a:solidFill>
                  <a:srgbClr val="002C89"/>
                </a:solidFill>
                <a:latin typeface="Times New Roman"/>
                <a:ea typeface="Times New Roman"/>
                <a:cs typeface="Times New Roman"/>
                <a:sym typeface="Times New Roman"/>
              </a:rPr>
              <a:t>Uz 30.09.2022. pakalpojumus projekta ietvaros saņem </a:t>
            </a:r>
            <a:r>
              <a:rPr lang="lv-LV" sz="2300" b="1" dirty="0">
                <a:solidFill>
                  <a:srgbClr val="002C89"/>
                </a:solidFill>
                <a:latin typeface="Times New Roman"/>
                <a:ea typeface="Times New Roman"/>
                <a:cs typeface="Times New Roman"/>
                <a:sym typeface="Times New Roman"/>
              </a:rPr>
              <a:t>326 bērni</a:t>
            </a:r>
            <a:r>
              <a:rPr lang="lv-LV" sz="2300" dirty="0">
                <a:solidFill>
                  <a:srgbClr val="002C89"/>
                </a:solidFill>
                <a:latin typeface="Times New Roman"/>
                <a:ea typeface="Times New Roman"/>
                <a:cs typeface="Times New Roman"/>
                <a:sym typeface="Times New Roman"/>
              </a:rPr>
              <a:t>:</a:t>
            </a:r>
          </a:p>
          <a:p>
            <a:pPr marL="173037" lvl="2" indent="0" algn="ctr" rtl="0">
              <a:spcBef>
                <a:spcPts val="0"/>
              </a:spcBef>
              <a:spcAft>
                <a:spcPts val="0"/>
              </a:spcAft>
              <a:buClr>
                <a:srgbClr val="000000"/>
              </a:buClr>
              <a:buSzPts val="1400"/>
              <a:buNone/>
            </a:pPr>
            <a:endParaRPr lang="lv-LV" sz="2300" dirty="0">
              <a:solidFill>
                <a:srgbClr val="002C89"/>
              </a:solidFill>
              <a:latin typeface="Times New Roman"/>
              <a:ea typeface="Times New Roman"/>
              <a:cs typeface="Times New Roman"/>
              <a:sym typeface="Times New Roman"/>
            </a:endParaRPr>
          </a:p>
          <a:p>
            <a:pPr marL="439738" lvl="3" indent="-342900">
              <a:lnSpc>
                <a:spcPct val="110000"/>
              </a:lnSpc>
              <a:spcBef>
                <a:spcPts val="0"/>
              </a:spcBef>
              <a:buSzPts val="2640"/>
              <a:tabLst>
                <a:tab pos="450215" algn="l"/>
              </a:tabLst>
            </a:pPr>
            <a:r>
              <a:rPr lang="lv-LV" sz="2300" dirty="0">
                <a:solidFill>
                  <a:srgbClr val="002C89"/>
                </a:solidFill>
                <a:latin typeface="Times New Roman"/>
                <a:cs typeface="Times New Roman"/>
                <a:sym typeface="Times New Roman"/>
              </a:rPr>
              <a:t>sociālās aprūpes pakalpojumu – </a:t>
            </a:r>
            <a:r>
              <a:rPr lang="lv-LV" sz="2300" b="1" dirty="0">
                <a:solidFill>
                  <a:srgbClr val="002C89"/>
                </a:solidFill>
                <a:latin typeface="Times New Roman"/>
                <a:cs typeface="Times New Roman"/>
                <a:sym typeface="Times New Roman"/>
              </a:rPr>
              <a:t>95</a:t>
            </a:r>
            <a:r>
              <a:rPr lang="lv-LV" sz="2300" dirty="0">
                <a:solidFill>
                  <a:srgbClr val="002C89"/>
                </a:solidFill>
                <a:latin typeface="Times New Roman"/>
                <a:cs typeface="Times New Roman"/>
                <a:sym typeface="Times New Roman"/>
              </a:rPr>
              <a:t> bērni;</a:t>
            </a:r>
          </a:p>
          <a:p>
            <a:pPr marL="439738" lvl="3" indent="-342900">
              <a:lnSpc>
                <a:spcPct val="110000"/>
              </a:lnSpc>
              <a:spcBef>
                <a:spcPts val="0"/>
              </a:spcBef>
              <a:buSzPts val="2640"/>
              <a:tabLst>
                <a:tab pos="450215" algn="l"/>
              </a:tabLst>
            </a:pPr>
            <a:r>
              <a:rPr lang="lv-LV" sz="2300" dirty="0">
                <a:solidFill>
                  <a:srgbClr val="002C89"/>
                </a:solidFill>
                <a:latin typeface="Times New Roman"/>
                <a:cs typeface="Times New Roman"/>
                <a:sym typeface="Times New Roman"/>
              </a:rPr>
              <a:t>«</a:t>
            </a:r>
            <a:r>
              <a:rPr lang="lv-LV" sz="2300" b="1" dirty="0">
                <a:solidFill>
                  <a:srgbClr val="002C89"/>
                </a:solidFill>
                <a:latin typeface="Times New Roman"/>
                <a:cs typeface="Times New Roman"/>
                <a:sym typeface="Times New Roman"/>
              </a:rPr>
              <a:t>atelpas brīža</a:t>
            </a:r>
            <a:r>
              <a:rPr lang="lv-LV" sz="2300" dirty="0">
                <a:solidFill>
                  <a:srgbClr val="002C89"/>
                </a:solidFill>
                <a:latin typeface="Times New Roman"/>
                <a:cs typeface="Times New Roman"/>
                <a:sym typeface="Times New Roman"/>
              </a:rPr>
              <a:t>» pakalpojumu – </a:t>
            </a:r>
            <a:r>
              <a:rPr lang="lv-LV" sz="2300" b="1" dirty="0">
                <a:solidFill>
                  <a:srgbClr val="002C89"/>
                </a:solidFill>
                <a:latin typeface="Times New Roman"/>
                <a:cs typeface="Times New Roman"/>
                <a:sym typeface="Times New Roman"/>
              </a:rPr>
              <a:t>70 </a:t>
            </a:r>
            <a:r>
              <a:rPr lang="lv-LV" sz="2300" dirty="0">
                <a:solidFill>
                  <a:srgbClr val="002C89"/>
                </a:solidFill>
                <a:latin typeface="Times New Roman"/>
                <a:cs typeface="Times New Roman"/>
                <a:sym typeface="Times New Roman"/>
              </a:rPr>
              <a:t>bērni; </a:t>
            </a:r>
          </a:p>
          <a:p>
            <a:pPr marL="439738" lvl="3" indent="-342900">
              <a:lnSpc>
                <a:spcPct val="110000"/>
              </a:lnSpc>
              <a:spcBef>
                <a:spcPts val="0"/>
              </a:spcBef>
              <a:buSzPts val="2640"/>
              <a:tabLst>
                <a:tab pos="450215" algn="l"/>
              </a:tabLst>
            </a:pPr>
            <a:r>
              <a:rPr lang="lv-LV" sz="2300" b="1" dirty="0">
                <a:solidFill>
                  <a:srgbClr val="002C89"/>
                </a:solidFill>
                <a:latin typeface="Times New Roman"/>
                <a:cs typeface="Times New Roman"/>
                <a:sym typeface="Times New Roman"/>
              </a:rPr>
              <a:t>sociālās rehabilitācijas </a:t>
            </a:r>
            <a:r>
              <a:rPr lang="lv-LV" sz="2300" dirty="0">
                <a:solidFill>
                  <a:srgbClr val="002C89"/>
                </a:solidFill>
                <a:latin typeface="Times New Roman"/>
                <a:cs typeface="Times New Roman"/>
                <a:sym typeface="Times New Roman"/>
              </a:rPr>
              <a:t>pakalpojumus - </a:t>
            </a:r>
            <a:r>
              <a:rPr lang="lv-LV" sz="2300" b="1" dirty="0">
                <a:solidFill>
                  <a:srgbClr val="002C89"/>
                </a:solidFill>
                <a:latin typeface="Times New Roman"/>
                <a:cs typeface="Times New Roman"/>
                <a:sym typeface="Times New Roman"/>
              </a:rPr>
              <a:t>246</a:t>
            </a:r>
            <a:r>
              <a:rPr lang="lv-LV" sz="2300" dirty="0">
                <a:solidFill>
                  <a:srgbClr val="002C89"/>
                </a:solidFill>
                <a:latin typeface="Times New Roman"/>
                <a:cs typeface="Times New Roman"/>
                <a:sym typeface="Times New Roman"/>
              </a:rPr>
              <a:t> bērni + 127 vecāki;</a:t>
            </a:r>
          </a:p>
          <a:p>
            <a:pPr marL="439738" lvl="3" indent="-342900">
              <a:lnSpc>
                <a:spcPct val="110000"/>
              </a:lnSpc>
              <a:spcBef>
                <a:spcPts val="0"/>
              </a:spcBef>
              <a:buSzPts val="2640"/>
              <a:tabLst>
                <a:tab pos="450215" algn="l"/>
              </a:tabLst>
            </a:pPr>
            <a:r>
              <a:rPr lang="lv-LV" sz="2300" dirty="0">
                <a:solidFill>
                  <a:srgbClr val="002C89"/>
                </a:solidFill>
                <a:latin typeface="Times New Roman"/>
                <a:cs typeface="Times New Roman"/>
                <a:sym typeface="Times New Roman"/>
              </a:rPr>
              <a:t> </a:t>
            </a:r>
            <a:r>
              <a:rPr lang="lv-LV" sz="2300" b="1" dirty="0">
                <a:solidFill>
                  <a:srgbClr val="002C89"/>
                </a:solidFill>
                <a:latin typeface="Times New Roman"/>
                <a:cs typeface="Times New Roman"/>
                <a:sym typeface="Times New Roman"/>
              </a:rPr>
              <a:t>DAC</a:t>
            </a:r>
            <a:r>
              <a:rPr lang="lv-LV" sz="2300" dirty="0">
                <a:solidFill>
                  <a:srgbClr val="002C89"/>
                </a:solidFill>
                <a:latin typeface="Times New Roman"/>
                <a:cs typeface="Times New Roman"/>
                <a:sym typeface="Times New Roman"/>
              </a:rPr>
              <a:t> bērniem - </a:t>
            </a:r>
            <a:r>
              <a:rPr lang="lv-LV" sz="2300" b="1" dirty="0">
                <a:solidFill>
                  <a:srgbClr val="002C89"/>
                </a:solidFill>
                <a:latin typeface="Times New Roman"/>
                <a:cs typeface="Times New Roman"/>
                <a:sym typeface="Times New Roman"/>
              </a:rPr>
              <a:t>67</a:t>
            </a:r>
            <a:r>
              <a:rPr lang="lv-LV" sz="2300" dirty="0">
                <a:solidFill>
                  <a:srgbClr val="002C89"/>
                </a:solidFill>
                <a:latin typeface="Times New Roman"/>
                <a:cs typeface="Times New Roman"/>
                <a:sym typeface="Times New Roman"/>
              </a:rPr>
              <a:t> bērni.	  </a:t>
            </a:r>
            <a:r>
              <a:rPr lang="lv-LV" sz="2400" dirty="0">
                <a:solidFill>
                  <a:srgbClr val="002C89"/>
                </a:solidFill>
                <a:latin typeface="Times New Roman"/>
                <a:cs typeface="Times New Roman"/>
                <a:sym typeface="Times New Roman"/>
              </a:rPr>
              <a:t>			    	</a:t>
            </a:r>
          </a:p>
          <a:p>
            <a:endParaRPr lang="lv-LV" dirty="0"/>
          </a:p>
        </p:txBody>
      </p:sp>
      <p:graphicFrame>
        <p:nvGraphicFramePr>
          <p:cNvPr id="7" name="Diagramma 6">
            <a:extLst>
              <a:ext uri="{FF2B5EF4-FFF2-40B4-BE49-F238E27FC236}">
                <a16:creationId xmlns:a16="http://schemas.microsoft.com/office/drawing/2014/main" id="{F11EA759-83C0-40BA-86ED-767EBB2F06E6}"/>
              </a:ext>
            </a:extLst>
          </p:cNvPr>
          <p:cNvGraphicFramePr>
            <a:graphicFrameLocks/>
          </p:cNvGraphicFramePr>
          <p:nvPr>
            <p:extLst>
              <p:ext uri="{D42A27DB-BD31-4B8C-83A1-F6EECF244321}">
                <p14:modId xmlns:p14="http://schemas.microsoft.com/office/powerpoint/2010/main" val="1566483715"/>
              </p:ext>
            </p:extLst>
          </p:nvPr>
        </p:nvGraphicFramePr>
        <p:xfrm>
          <a:off x="5728549" y="1708030"/>
          <a:ext cx="5612523" cy="48911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ma 5">
            <a:extLst>
              <a:ext uri="{FF2B5EF4-FFF2-40B4-BE49-F238E27FC236}">
                <a16:creationId xmlns:a16="http://schemas.microsoft.com/office/drawing/2014/main" id="{62D868EB-024A-4BFD-A2BE-18C9433AE6CB}"/>
              </a:ext>
            </a:extLst>
          </p:cNvPr>
          <p:cNvGraphicFramePr>
            <a:graphicFrameLocks/>
          </p:cNvGraphicFramePr>
          <p:nvPr>
            <p:extLst>
              <p:ext uri="{D42A27DB-BD31-4B8C-83A1-F6EECF244321}">
                <p14:modId xmlns:p14="http://schemas.microsoft.com/office/powerpoint/2010/main" val="2099099808"/>
              </p:ext>
            </p:extLst>
          </p:nvPr>
        </p:nvGraphicFramePr>
        <p:xfrm>
          <a:off x="5728549" y="2057399"/>
          <a:ext cx="5612523" cy="3937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861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7FD0E3D-3AFB-7413-26E9-0D21EED2BE7A}"/>
              </a:ext>
            </a:extLst>
          </p:cNvPr>
          <p:cNvSpPr>
            <a:spLocks noGrp="1"/>
          </p:cNvSpPr>
          <p:nvPr>
            <p:ph type="title"/>
          </p:nvPr>
        </p:nvSpPr>
        <p:spPr>
          <a:xfrm>
            <a:off x="873979" y="324464"/>
            <a:ext cx="8596668" cy="1320800"/>
          </a:xfrm>
        </p:spPr>
        <p:txBody>
          <a:bodyPr>
            <a:normAutofit/>
          </a:bodyPr>
          <a:lstStyle/>
          <a:p>
            <a:pPr algn="ctr"/>
            <a:r>
              <a:rPr lang="lv-LV" sz="4400" b="1" dirty="0">
                <a:solidFill>
                  <a:srgbClr val="002060"/>
                </a:solidFill>
                <a:latin typeface="Times New Roman" panose="02020603050405020304" pitchFamily="18" charset="0"/>
                <a:cs typeface="Times New Roman" panose="02020603050405020304" pitchFamily="18" charset="0"/>
              </a:rPr>
              <a:t>Atskaišu iesniegšana</a:t>
            </a:r>
          </a:p>
        </p:txBody>
      </p:sp>
      <p:sp>
        <p:nvSpPr>
          <p:cNvPr id="4" name="Teksta vietturis 3">
            <a:extLst>
              <a:ext uri="{FF2B5EF4-FFF2-40B4-BE49-F238E27FC236}">
                <a16:creationId xmlns:a16="http://schemas.microsoft.com/office/drawing/2014/main" id="{D2473D20-1C99-B6DB-854C-33844EDD37D3}"/>
              </a:ext>
            </a:extLst>
          </p:cNvPr>
          <p:cNvSpPr>
            <a:spLocks noGrp="1"/>
          </p:cNvSpPr>
          <p:nvPr>
            <p:ph type="body" idx="2"/>
          </p:nvPr>
        </p:nvSpPr>
        <p:spPr>
          <a:xfrm>
            <a:off x="677333" y="1435511"/>
            <a:ext cx="9341737" cy="4605852"/>
          </a:xfrm>
        </p:spPr>
        <p:txBody>
          <a:bodyPr>
            <a:normAutofit fontScale="85000" lnSpcReduction="20000"/>
          </a:bodyPr>
          <a:lstStyle/>
          <a:p>
            <a:r>
              <a:rPr lang="lv-LV" sz="2400" dirty="0">
                <a:solidFill>
                  <a:srgbClr val="002060"/>
                </a:solidFill>
                <a:latin typeface="Times New Roman" panose="02020603050405020304" pitchFamily="18" charset="0"/>
                <a:cs typeface="Times New Roman" panose="02020603050405020304" pitchFamily="18" charset="0"/>
              </a:rPr>
              <a:t>Iesniegtās atskaites precizitāte un pamatojošās dokumentācijas kvalitāte ietekmē atskaites izskatīšanas laiku;</a:t>
            </a:r>
          </a:p>
          <a:p>
            <a:r>
              <a:rPr lang="lv-LV" sz="2400" dirty="0">
                <a:solidFill>
                  <a:srgbClr val="002060"/>
                </a:solidFill>
                <a:latin typeface="Times New Roman" panose="02020603050405020304" pitchFamily="18" charset="0"/>
                <a:cs typeface="Times New Roman" panose="02020603050405020304" pitchFamily="18" charset="0"/>
              </a:rPr>
              <a:t>Iesniedzami tikai obligāti nepieciešamie pamatojošie dokumenti, pārējie glabājas pašvaldībā uz vietas;</a:t>
            </a:r>
          </a:p>
          <a:p>
            <a:r>
              <a:rPr lang="lv-LV" sz="2400" dirty="0">
                <a:solidFill>
                  <a:srgbClr val="002060"/>
                </a:solidFill>
                <a:latin typeface="Times New Roman" panose="02020603050405020304" pitchFamily="18" charset="0"/>
                <a:cs typeface="Times New Roman" panose="02020603050405020304" pitchFamily="18" charset="0"/>
              </a:rPr>
              <a:t>Ieskenētā dokumenta kvalitāte ir no svara – ja nevarat salasīt Jūs, nevarēsim salasīt arī mēs un noteikti ne CFLA;</a:t>
            </a:r>
          </a:p>
          <a:p>
            <a:r>
              <a:rPr lang="lv-LV" sz="2400" dirty="0">
                <a:solidFill>
                  <a:srgbClr val="002060"/>
                </a:solidFill>
                <a:latin typeface="Times New Roman" panose="02020603050405020304" pitchFamily="18" charset="0"/>
                <a:cs typeface="Times New Roman" panose="02020603050405020304" pitchFamily="18" charset="0"/>
              </a:rPr>
              <a:t>Atsauces uz projektu, īpaši VVI 8. un 9. pielikumā;</a:t>
            </a:r>
          </a:p>
          <a:p>
            <a:r>
              <a:rPr lang="lv-LV" sz="2400" dirty="0">
                <a:solidFill>
                  <a:srgbClr val="002060"/>
                </a:solidFill>
                <a:latin typeface="Times New Roman" panose="02020603050405020304" pitchFamily="18" charset="0"/>
                <a:cs typeface="Times New Roman" panose="02020603050405020304" pitchFamily="18" charset="0"/>
              </a:rPr>
              <a:t>Skenētajiem dokumentiem ir nepieciešams nosaukums, kas atspoguļo dokumenta saturu;</a:t>
            </a:r>
          </a:p>
          <a:p>
            <a:r>
              <a:rPr lang="lv-LV" sz="2400" dirty="0">
                <a:solidFill>
                  <a:srgbClr val="002060"/>
                </a:solidFill>
                <a:latin typeface="Times New Roman" panose="02020603050405020304" pitchFamily="18" charset="0"/>
                <a:cs typeface="Times New Roman" panose="02020603050405020304" pitchFamily="18" charset="0"/>
              </a:rPr>
              <a:t>Precizējumu gadījumā, katrs precizētais dokuments tiek iesniegts kā atsevišķs vienots veselums;</a:t>
            </a:r>
          </a:p>
          <a:p>
            <a:r>
              <a:rPr lang="lv-LV" sz="2400" dirty="0">
                <a:solidFill>
                  <a:srgbClr val="002060"/>
                </a:solidFill>
                <a:latin typeface="Times New Roman" panose="02020603050405020304" pitchFamily="18" charset="0"/>
                <a:cs typeface="Times New Roman" panose="02020603050405020304" pitchFamily="18" charset="0"/>
              </a:rPr>
              <a:t>Ņemot vērā dokumentu apjomu, lūgsim atkārtoti iesniegt pamatojošo dokumentāciju, ja tā neatbildīs augstāk minētajam;</a:t>
            </a:r>
          </a:p>
          <a:p>
            <a:r>
              <a:rPr lang="lv-LV" sz="2400" dirty="0">
                <a:solidFill>
                  <a:srgbClr val="002060"/>
                </a:solidFill>
                <a:latin typeface="Times New Roman" panose="02020603050405020304" pitchFamily="18" charset="0"/>
                <a:cs typeface="Times New Roman" panose="02020603050405020304" pitchFamily="18" charset="0"/>
              </a:rPr>
              <a:t>Precizēto dokumentu oriģinālās kopijas glabājas pie projekta dokumentācijas.</a:t>
            </a:r>
          </a:p>
        </p:txBody>
      </p:sp>
    </p:spTree>
    <p:extLst>
      <p:ext uri="{BB962C8B-B14F-4D97-AF65-F5344CB8AC3E}">
        <p14:creationId xmlns:p14="http://schemas.microsoft.com/office/powerpoint/2010/main" val="2607408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7FD0E3D-3AFB-7413-26E9-0D21EED2BE7A}"/>
              </a:ext>
            </a:extLst>
          </p:cNvPr>
          <p:cNvSpPr>
            <a:spLocks noGrp="1"/>
          </p:cNvSpPr>
          <p:nvPr>
            <p:ph type="title"/>
          </p:nvPr>
        </p:nvSpPr>
        <p:spPr>
          <a:xfrm>
            <a:off x="677333" y="324464"/>
            <a:ext cx="10629763" cy="1032388"/>
          </a:xfrm>
        </p:spPr>
        <p:txBody>
          <a:bodyPr>
            <a:normAutofit fontScale="90000"/>
          </a:bodyPr>
          <a:lstStyle/>
          <a:p>
            <a:pPr algn="ctr"/>
            <a:r>
              <a:rPr lang="lv-LV" sz="4400" b="1" dirty="0">
                <a:solidFill>
                  <a:srgbClr val="002060"/>
                </a:solidFill>
                <a:latin typeface="Times New Roman" panose="02020603050405020304" pitchFamily="18" charset="0"/>
                <a:cs typeface="Times New Roman" panose="02020603050405020304" pitchFamily="18" charset="0"/>
              </a:rPr>
              <a:t>Detālais plāns – nākamā perioda sabiedrotais</a:t>
            </a:r>
          </a:p>
        </p:txBody>
      </p:sp>
      <p:sp>
        <p:nvSpPr>
          <p:cNvPr id="4" name="Teksta vietturis 3">
            <a:extLst>
              <a:ext uri="{FF2B5EF4-FFF2-40B4-BE49-F238E27FC236}">
                <a16:creationId xmlns:a16="http://schemas.microsoft.com/office/drawing/2014/main" id="{D2473D20-1C99-B6DB-854C-33844EDD37D3}"/>
              </a:ext>
            </a:extLst>
          </p:cNvPr>
          <p:cNvSpPr>
            <a:spLocks noGrp="1"/>
          </p:cNvSpPr>
          <p:nvPr>
            <p:ph type="body" idx="2"/>
          </p:nvPr>
        </p:nvSpPr>
        <p:spPr>
          <a:xfrm>
            <a:off x="677333" y="973394"/>
            <a:ext cx="9341737" cy="5067969"/>
          </a:xfrm>
        </p:spPr>
        <p:txBody>
          <a:bodyPr>
            <a:normAutofit/>
          </a:bodyPr>
          <a:lstStyle/>
          <a:p>
            <a:r>
              <a:rPr lang="lv-LV" sz="2400" dirty="0">
                <a:solidFill>
                  <a:srgbClr val="002060"/>
                </a:solidFill>
                <a:latin typeface="Times New Roman" panose="02020603050405020304" pitchFamily="18" charset="0"/>
                <a:cs typeface="Times New Roman" panose="02020603050405020304" pitchFamily="18" charset="0"/>
              </a:rPr>
              <a:t>Apstiprinot finansējuma pieejamību, sekosim jūsu ieplānotajam detālajā plānā. </a:t>
            </a:r>
          </a:p>
          <a:p>
            <a:r>
              <a:rPr lang="lv-LV" sz="2400" dirty="0">
                <a:solidFill>
                  <a:srgbClr val="002060"/>
                </a:solidFill>
                <a:latin typeface="Times New Roman" panose="02020603050405020304" pitchFamily="18" charset="0"/>
                <a:cs typeface="Times New Roman" panose="02020603050405020304" pitchFamily="18" charset="0"/>
              </a:rPr>
              <a:t>No Jaunā gada pie atskaišu apstiprināšanas, informēsim par pieejamā finansējuma atlikumu! </a:t>
            </a:r>
          </a:p>
          <a:p>
            <a:pPr marL="137160" indent="0">
              <a:buNone/>
            </a:pPr>
            <a:r>
              <a:rPr lang="lv-LV" sz="1800" b="0" i="0" u="none" strike="noStrike" dirty="0">
                <a:solidFill>
                  <a:srgbClr val="000000"/>
                </a:solidFill>
                <a:effectLst/>
                <a:latin typeface="Times New Roman" panose="02020603050405020304" pitchFamily="18" charset="0"/>
              </a:rPr>
              <a:t> </a:t>
            </a:r>
            <a:r>
              <a:rPr lang="lv-LV" sz="2400" dirty="0"/>
              <a:t> </a:t>
            </a:r>
            <a:endParaRPr lang="lv-LV" sz="2400" dirty="0">
              <a:solidFill>
                <a:srgbClr val="002060"/>
              </a:solidFill>
              <a:latin typeface="Times New Roman" panose="02020603050405020304" pitchFamily="18" charset="0"/>
              <a:cs typeface="Times New Roman" panose="02020603050405020304" pitchFamily="18" charset="0"/>
            </a:endParaRPr>
          </a:p>
        </p:txBody>
      </p:sp>
      <p:pic>
        <p:nvPicPr>
          <p:cNvPr id="5" name="Attēls 4">
            <a:extLst>
              <a:ext uri="{FF2B5EF4-FFF2-40B4-BE49-F238E27FC236}">
                <a16:creationId xmlns:a16="http://schemas.microsoft.com/office/drawing/2014/main" id="{EFD26670-3A77-3A0C-941E-1907FDD85EF4}"/>
              </a:ext>
            </a:extLst>
          </p:cNvPr>
          <p:cNvPicPr>
            <a:picLocks noChangeAspect="1"/>
          </p:cNvPicPr>
          <p:nvPr/>
        </p:nvPicPr>
        <p:blipFill>
          <a:blip r:embed="rId2"/>
          <a:stretch>
            <a:fillRect/>
          </a:stretch>
        </p:blipFill>
        <p:spPr>
          <a:xfrm>
            <a:off x="1123934" y="2851356"/>
            <a:ext cx="8895136" cy="3842684"/>
          </a:xfrm>
          <a:prstGeom prst="rect">
            <a:avLst/>
          </a:prstGeom>
        </p:spPr>
      </p:pic>
    </p:spTree>
    <p:extLst>
      <p:ext uri="{BB962C8B-B14F-4D97-AF65-F5344CB8AC3E}">
        <p14:creationId xmlns:p14="http://schemas.microsoft.com/office/powerpoint/2010/main" val="280415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title"/>
          </p:nvPr>
        </p:nvSpPr>
        <p:spPr>
          <a:xfrm>
            <a:off x="191344" y="332656"/>
            <a:ext cx="10585176" cy="72008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1"/>
              </a:buClr>
              <a:buSzPts val="4400"/>
              <a:buFont typeface="Trebuchet MS"/>
              <a:buNone/>
            </a:pPr>
            <a:br>
              <a:rPr lang="lv-LV" dirty="0"/>
            </a:br>
            <a:r>
              <a:rPr lang="lv-LV" sz="4400" b="1" dirty="0">
                <a:solidFill>
                  <a:srgbClr val="002C89"/>
                </a:solidFill>
                <a:latin typeface="Times New Roman"/>
                <a:ea typeface="Times New Roman"/>
                <a:cs typeface="Times New Roman"/>
                <a:sym typeface="Times New Roman"/>
              </a:rPr>
              <a:t>Projekta «Kurzeme visiem» darbības</a:t>
            </a:r>
            <a:br>
              <a:rPr lang="lv-LV" sz="4800" b="1" dirty="0">
                <a:solidFill>
                  <a:srgbClr val="000099"/>
                </a:solidFill>
              </a:rPr>
            </a:br>
            <a:endParaRPr sz="4000" b="1" dirty="0">
              <a:solidFill>
                <a:srgbClr val="000099"/>
              </a:solidFill>
              <a:latin typeface="Calibri"/>
              <a:ea typeface="Calibri"/>
              <a:cs typeface="Calibri"/>
              <a:sym typeface="Calibri"/>
            </a:endParaRPr>
          </a:p>
        </p:txBody>
      </p:sp>
      <p:sp>
        <p:nvSpPr>
          <p:cNvPr id="162" name="Google Shape;162;p3"/>
          <p:cNvSpPr txBox="1">
            <a:spLocks noGrp="1"/>
          </p:cNvSpPr>
          <p:nvPr>
            <p:ph type="body" idx="1"/>
          </p:nvPr>
        </p:nvSpPr>
        <p:spPr>
          <a:xfrm>
            <a:off x="677334" y="1340769"/>
            <a:ext cx="8596668" cy="5184575"/>
          </a:xfrm>
          <a:prstGeom prst="rect">
            <a:avLst/>
          </a:prstGeom>
          <a:noFill/>
          <a:ln>
            <a:noFill/>
          </a:ln>
        </p:spPr>
        <p:txBody>
          <a:bodyPr spcFirstLastPara="1" wrap="square" lIns="91425" tIns="45700" rIns="91425" bIns="45700" anchor="t" anchorCtr="0">
            <a:normAutofit fontScale="92500" lnSpcReduction="10000"/>
          </a:bodyPr>
          <a:lstStyle/>
          <a:p>
            <a:pPr marL="687387" lvl="2" indent="-514350" algn="l" rtl="0">
              <a:lnSpc>
                <a:spcPct val="90000"/>
              </a:lnSpc>
              <a:spcBef>
                <a:spcPts val="0"/>
              </a:spcBef>
              <a:spcAft>
                <a:spcPts val="0"/>
              </a:spcAft>
              <a:buClr>
                <a:srgbClr val="000000"/>
              </a:buClr>
              <a:buSzPct val="92664"/>
              <a:buFont typeface="+mj-lt"/>
              <a:buAutoNum type="arabicPeriod"/>
            </a:pPr>
            <a:r>
              <a:rPr lang="lv-LV" sz="2800" dirty="0">
                <a:solidFill>
                  <a:schemeClr val="tx1">
                    <a:lumMod val="90000"/>
                    <a:lumOff val="10000"/>
                  </a:schemeClr>
                </a:solidFill>
                <a:latin typeface="Times New Roman"/>
                <a:ea typeface="Times New Roman"/>
                <a:cs typeface="Times New Roman"/>
                <a:sym typeface="Times New Roman"/>
              </a:rPr>
              <a:t>Individuālo vajadzību izvērtēšana un atbalsta plānu izstrāde Kurzemes reģionā</a:t>
            </a:r>
            <a:endParaRPr sz="2800" dirty="0">
              <a:solidFill>
                <a:schemeClr val="tx1">
                  <a:lumMod val="90000"/>
                  <a:lumOff val="10000"/>
                </a:schemeClr>
              </a:solidFill>
              <a:latin typeface="Times New Roman"/>
              <a:ea typeface="Times New Roman"/>
              <a:cs typeface="Times New Roman"/>
              <a:sym typeface="Times New Roman"/>
            </a:endParaRPr>
          </a:p>
          <a:p>
            <a:pPr marL="687387" lvl="2" indent="-514350" algn="l" rtl="0">
              <a:lnSpc>
                <a:spcPct val="90000"/>
              </a:lnSpc>
              <a:spcBef>
                <a:spcPts val="0"/>
              </a:spcBef>
              <a:spcAft>
                <a:spcPts val="0"/>
              </a:spcAft>
              <a:buClr>
                <a:srgbClr val="000000"/>
              </a:buClr>
              <a:buSzPct val="92664"/>
              <a:buFont typeface="+mj-lt"/>
              <a:buAutoNum type="arabicPeriod"/>
            </a:pPr>
            <a:r>
              <a:rPr lang="lv-LV" sz="2800" dirty="0">
                <a:solidFill>
                  <a:schemeClr val="tx1">
                    <a:lumMod val="90000"/>
                    <a:lumOff val="10000"/>
                  </a:schemeClr>
                </a:solidFill>
                <a:latin typeface="Times New Roman"/>
                <a:ea typeface="Times New Roman"/>
                <a:cs typeface="Times New Roman"/>
                <a:sym typeface="Times New Roman"/>
              </a:rPr>
              <a:t>Kurzemes reģiona DI plāna izstrāde</a:t>
            </a:r>
            <a:endParaRPr sz="2800" dirty="0">
              <a:solidFill>
                <a:schemeClr val="tx1">
                  <a:lumMod val="90000"/>
                  <a:lumOff val="10000"/>
                </a:schemeClr>
              </a:solidFill>
              <a:latin typeface="Times New Roman"/>
              <a:ea typeface="Times New Roman"/>
              <a:cs typeface="Times New Roman"/>
              <a:sym typeface="Times New Roman"/>
            </a:endParaRPr>
          </a:p>
          <a:p>
            <a:pPr marL="687387" lvl="2" indent="-514350" algn="l" rtl="0">
              <a:lnSpc>
                <a:spcPct val="90000"/>
              </a:lnSpc>
              <a:spcBef>
                <a:spcPts val="0"/>
              </a:spcBef>
              <a:spcAft>
                <a:spcPts val="0"/>
              </a:spcAft>
              <a:buClr>
                <a:srgbClr val="000000"/>
              </a:buClr>
              <a:buSzPct val="92664"/>
              <a:buFont typeface="+mj-lt"/>
              <a:buAutoNum type="arabicPeriod"/>
            </a:pPr>
            <a:r>
              <a:rPr lang="lv-LV" sz="2800" dirty="0">
                <a:solidFill>
                  <a:schemeClr val="tx1">
                    <a:lumMod val="90000"/>
                    <a:lumOff val="10000"/>
                  </a:schemeClr>
                </a:solidFill>
                <a:latin typeface="Times New Roman"/>
                <a:ea typeface="Times New Roman"/>
                <a:cs typeface="Times New Roman"/>
                <a:sym typeface="Times New Roman"/>
              </a:rPr>
              <a:t>Kurzemes reģiona VSAC un BSAC reorganizācijas plānu izstrāde</a:t>
            </a:r>
            <a:endParaRPr sz="2800" dirty="0">
              <a:solidFill>
                <a:schemeClr val="tx1">
                  <a:lumMod val="90000"/>
                  <a:lumOff val="10000"/>
                </a:schemeClr>
              </a:solidFill>
              <a:latin typeface="Times New Roman"/>
              <a:ea typeface="Times New Roman"/>
              <a:cs typeface="Times New Roman"/>
              <a:sym typeface="Times New Roman"/>
            </a:endParaRPr>
          </a:p>
          <a:p>
            <a:pPr marL="687387" lvl="2" indent="-514350" algn="l" rtl="0">
              <a:lnSpc>
                <a:spcPct val="90000"/>
              </a:lnSpc>
              <a:spcBef>
                <a:spcPts val="0"/>
              </a:spcBef>
              <a:spcAft>
                <a:spcPts val="0"/>
              </a:spcAft>
              <a:buClr>
                <a:srgbClr val="000000"/>
              </a:buClr>
              <a:buSzPct val="92664"/>
              <a:buFont typeface="+mj-lt"/>
              <a:buAutoNum type="arabicPeriod"/>
            </a:pPr>
            <a:r>
              <a:rPr lang="lv-LV" sz="2800" dirty="0">
                <a:solidFill>
                  <a:schemeClr val="tx1">
                    <a:lumMod val="90000"/>
                    <a:lumOff val="10000"/>
                  </a:schemeClr>
                </a:solidFill>
                <a:latin typeface="Times New Roman"/>
                <a:ea typeface="Times New Roman"/>
                <a:cs typeface="Times New Roman"/>
                <a:sym typeface="Times New Roman"/>
              </a:rPr>
              <a:t>Kurzemes reģiona VSAC personu ar GRT sagatavošana pārejai uz dzīvi sabiedrībā</a:t>
            </a:r>
            <a:endParaRPr sz="2800" dirty="0">
              <a:solidFill>
                <a:schemeClr val="tx1">
                  <a:lumMod val="90000"/>
                  <a:lumOff val="10000"/>
                </a:schemeClr>
              </a:solidFill>
              <a:latin typeface="Times New Roman"/>
              <a:ea typeface="Times New Roman"/>
              <a:cs typeface="Times New Roman"/>
              <a:sym typeface="Times New Roman"/>
            </a:endParaRPr>
          </a:p>
          <a:p>
            <a:pPr marL="687387" lvl="2" indent="-514350" algn="l" rtl="0">
              <a:lnSpc>
                <a:spcPct val="90000"/>
              </a:lnSpc>
              <a:spcBef>
                <a:spcPts val="0"/>
              </a:spcBef>
              <a:spcAft>
                <a:spcPts val="0"/>
              </a:spcAft>
              <a:buClr>
                <a:srgbClr val="000000"/>
              </a:buClr>
              <a:buSzPct val="92664"/>
              <a:buFont typeface="+mj-lt"/>
              <a:buAutoNum type="arabicPeriod"/>
            </a:pPr>
            <a:r>
              <a:rPr lang="lv-LV" sz="2800" dirty="0">
                <a:solidFill>
                  <a:schemeClr val="tx1">
                    <a:lumMod val="90000"/>
                    <a:lumOff val="10000"/>
                  </a:schemeClr>
                </a:solidFill>
                <a:latin typeface="Times New Roman"/>
                <a:ea typeface="Times New Roman"/>
                <a:cs typeface="Times New Roman"/>
                <a:sym typeface="Times New Roman"/>
              </a:rPr>
              <a:t>Sabiedrībā balstītu pakalpojumu īstenošana Kurzemes reģiona personām ar GRT</a:t>
            </a:r>
            <a:endParaRPr sz="2800" dirty="0">
              <a:solidFill>
                <a:schemeClr val="tx1">
                  <a:lumMod val="90000"/>
                  <a:lumOff val="10000"/>
                </a:schemeClr>
              </a:solidFill>
              <a:latin typeface="Times New Roman"/>
              <a:ea typeface="Times New Roman"/>
              <a:cs typeface="Times New Roman"/>
              <a:sym typeface="Times New Roman"/>
            </a:endParaRPr>
          </a:p>
          <a:p>
            <a:pPr marL="687387" lvl="2" indent="-514350" algn="l" rtl="0">
              <a:lnSpc>
                <a:spcPct val="90000"/>
              </a:lnSpc>
              <a:spcBef>
                <a:spcPts val="0"/>
              </a:spcBef>
              <a:spcAft>
                <a:spcPts val="0"/>
              </a:spcAft>
              <a:buClr>
                <a:srgbClr val="000000"/>
              </a:buClr>
              <a:buSzPct val="92664"/>
              <a:buFont typeface="+mj-lt"/>
              <a:buAutoNum type="arabicPeriod"/>
            </a:pPr>
            <a:r>
              <a:rPr lang="lv-LV" sz="2800" dirty="0">
                <a:solidFill>
                  <a:schemeClr val="tx1">
                    <a:lumMod val="90000"/>
                    <a:lumOff val="10000"/>
                  </a:schemeClr>
                </a:solidFill>
                <a:latin typeface="Times New Roman"/>
                <a:ea typeface="Times New Roman"/>
                <a:cs typeface="Times New Roman"/>
                <a:sym typeface="Times New Roman"/>
              </a:rPr>
              <a:t>Sabiedrībā balstītu pakalpojumu īstenošana Kurzemes reģiona bērniem ar FT</a:t>
            </a:r>
            <a:endParaRPr sz="2800" dirty="0">
              <a:solidFill>
                <a:schemeClr val="tx1">
                  <a:lumMod val="90000"/>
                  <a:lumOff val="10000"/>
                </a:schemeClr>
              </a:solidFill>
              <a:latin typeface="Times New Roman"/>
              <a:ea typeface="Times New Roman"/>
              <a:cs typeface="Times New Roman"/>
              <a:sym typeface="Times New Roman"/>
            </a:endParaRPr>
          </a:p>
          <a:p>
            <a:pPr marL="687387" lvl="2" indent="-514350" algn="l" rtl="0">
              <a:lnSpc>
                <a:spcPct val="90000"/>
              </a:lnSpc>
              <a:spcBef>
                <a:spcPts val="0"/>
              </a:spcBef>
              <a:spcAft>
                <a:spcPts val="0"/>
              </a:spcAft>
              <a:buClr>
                <a:srgbClr val="000000"/>
              </a:buClr>
              <a:buSzPct val="92664"/>
              <a:buFont typeface="+mj-lt"/>
              <a:buAutoNum type="arabicPeriod"/>
            </a:pPr>
            <a:r>
              <a:rPr lang="lv-LV" sz="2800" dirty="0">
                <a:solidFill>
                  <a:schemeClr val="tx1">
                    <a:lumMod val="90000"/>
                    <a:lumOff val="10000"/>
                  </a:schemeClr>
                </a:solidFill>
                <a:latin typeface="Times New Roman"/>
                <a:ea typeface="Times New Roman"/>
                <a:cs typeface="Times New Roman"/>
                <a:sym typeface="Times New Roman"/>
              </a:rPr>
              <a:t>Kurzemes reģiona speciālistu apmācības</a:t>
            </a:r>
            <a:endParaRPr sz="2800" dirty="0">
              <a:solidFill>
                <a:schemeClr val="tx1">
                  <a:lumMod val="90000"/>
                  <a:lumOff val="10000"/>
                </a:schemeClr>
              </a:solidFill>
              <a:latin typeface="Times New Roman"/>
              <a:ea typeface="Times New Roman"/>
              <a:cs typeface="Times New Roman"/>
              <a:sym typeface="Times New Roman"/>
            </a:endParaRPr>
          </a:p>
          <a:p>
            <a:pPr marL="687387" lvl="2" indent="-514350" algn="l" rtl="0">
              <a:lnSpc>
                <a:spcPct val="90000"/>
              </a:lnSpc>
              <a:spcBef>
                <a:spcPts val="0"/>
              </a:spcBef>
              <a:spcAft>
                <a:spcPts val="0"/>
              </a:spcAft>
              <a:buClr>
                <a:srgbClr val="000000"/>
              </a:buClr>
              <a:buSzPct val="92664"/>
              <a:buFont typeface="+mj-lt"/>
              <a:buAutoNum type="arabicPeriod"/>
            </a:pPr>
            <a:r>
              <a:rPr lang="lv-LV" sz="2800" dirty="0">
                <a:solidFill>
                  <a:schemeClr val="tx1">
                    <a:lumMod val="90000"/>
                    <a:lumOff val="10000"/>
                  </a:schemeClr>
                </a:solidFill>
                <a:latin typeface="Times New Roman"/>
                <a:ea typeface="Times New Roman"/>
                <a:cs typeface="Times New Roman"/>
                <a:sym typeface="Times New Roman"/>
              </a:rPr>
              <a:t>Informatīvi un izglītojoši pasākumi Kurzemes reģionā</a:t>
            </a:r>
            <a:endParaRPr sz="2800" dirty="0">
              <a:solidFill>
                <a:schemeClr val="tx1">
                  <a:lumMod val="90000"/>
                  <a:lumOff val="10000"/>
                </a:schemeClr>
              </a:solidFill>
              <a:latin typeface="Times New Roman"/>
              <a:ea typeface="Times New Roman"/>
              <a:cs typeface="Times New Roman"/>
              <a:sym typeface="Times New Roman"/>
            </a:endParaRPr>
          </a:p>
          <a:p>
            <a:pPr marL="687387" lvl="2" indent="-514350" algn="l" rtl="0">
              <a:lnSpc>
                <a:spcPct val="90000"/>
              </a:lnSpc>
              <a:spcBef>
                <a:spcPts val="0"/>
              </a:spcBef>
              <a:spcAft>
                <a:spcPts val="0"/>
              </a:spcAft>
              <a:buClr>
                <a:srgbClr val="000000"/>
              </a:buClr>
              <a:buSzPct val="92664"/>
              <a:buFont typeface="+mj-lt"/>
              <a:buAutoNum type="arabicPeriod"/>
            </a:pPr>
            <a:r>
              <a:rPr lang="lv-LV" sz="2800" dirty="0">
                <a:solidFill>
                  <a:schemeClr val="tx1">
                    <a:lumMod val="90000"/>
                    <a:lumOff val="10000"/>
                  </a:schemeClr>
                </a:solidFill>
                <a:latin typeface="Times New Roman"/>
                <a:ea typeface="Times New Roman"/>
                <a:cs typeface="Times New Roman"/>
                <a:sym typeface="Times New Roman"/>
              </a:rPr>
              <a:t>Projekta publicitātes pasākumi</a:t>
            </a:r>
            <a:endParaRPr sz="2800" dirty="0">
              <a:solidFill>
                <a:schemeClr val="tx1">
                  <a:lumMod val="90000"/>
                  <a:lumOff val="10000"/>
                </a:schemeClr>
              </a:solidFill>
              <a:latin typeface="Times New Roman"/>
              <a:ea typeface="Times New Roman"/>
              <a:cs typeface="Times New Roman"/>
              <a:sym typeface="Times New Roman"/>
            </a:endParaRPr>
          </a:p>
          <a:p>
            <a:pPr marL="687387" lvl="2" indent="-514350" algn="l" rtl="0">
              <a:lnSpc>
                <a:spcPct val="90000"/>
              </a:lnSpc>
              <a:spcBef>
                <a:spcPts val="0"/>
              </a:spcBef>
              <a:spcAft>
                <a:spcPts val="0"/>
              </a:spcAft>
              <a:buClr>
                <a:srgbClr val="000000"/>
              </a:buClr>
              <a:buSzPct val="92664"/>
              <a:buFont typeface="+mj-lt"/>
              <a:buAutoNum type="arabicPeriod"/>
            </a:pPr>
            <a:r>
              <a:rPr lang="lv-LV" sz="2800" dirty="0">
                <a:solidFill>
                  <a:schemeClr val="tx1">
                    <a:lumMod val="90000"/>
                    <a:lumOff val="10000"/>
                  </a:schemeClr>
                </a:solidFill>
                <a:latin typeface="Times New Roman"/>
                <a:ea typeface="Times New Roman"/>
                <a:cs typeface="Times New Roman"/>
                <a:sym typeface="Times New Roman"/>
              </a:rPr>
              <a:t>Projekta vadība</a:t>
            </a:r>
            <a:endParaRPr sz="2800" dirty="0">
              <a:solidFill>
                <a:schemeClr val="tx1">
                  <a:lumMod val="90000"/>
                  <a:lumOff val="10000"/>
                </a:schemeClr>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2"/>
          <p:cNvSpPr txBox="1">
            <a:spLocks noGrp="1"/>
          </p:cNvSpPr>
          <p:nvPr>
            <p:ph type="title"/>
          </p:nvPr>
        </p:nvSpPr>
        <p:spPr>
          <a:xfrm>
            <a:off x="191344" y="220022"/>
            <a:ext cx="10729192" cy="6886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89"/>
              </a:buClr>
              <a:buSzPts val="4800"/>
              <a:buFont typeface="Times New Roman"/>
              <a:buNone/>
            </a:pPr>
            <a:r>
              <a:rPr lang="lv-LV" sz="4800" b="1">
                <a:solidFill>
                  <a:srgbClr val="002C89"/>
                </a:solidFill>
                <a:latin typeface="Times New Roman"/>
                <a:ea typeface="Times New Roman"/>
                <a:cs typeface="Times New Roman"/>
                <a:sym typeface="Times New Roman"/>
              </a:rPr>
              <a:t>Vispārīgi norādījumi</a:t>
            </a:r>
            <a:endParaRPr sz="4000" b="1">
              <a:solidFill>
                <a:srgbClr val="002C89"/>
              </a:solidFill>
              <a:latin typeface="Times New Roman"/>
              <a:ea typeface="Times New Roman"/>
              <a:cs typeface="Times New Roman"/>
              <a:sym typeface="Times New Roman"/>
            </a:endParaRPr>
          </a:p>
        </p:txBody>
      </p:sp>
      <p:sp>
        <p:nvSpPr>
          <p:cNvPr id="354" name="Google Shape;354;p32"/>
          <p:cNvSpPr txBox="1">
            <a:spLocks noGrp="1"/>
          </p:cNvSpPr>
          <p:nvPr>
            <p:ph type="body" idx="1"/>
          </p:nvPr>
        </p:nvSpPr>
        <p:spPr>
          <a:xfrm>
            <a:off x="191344" y="1196752"/>
            <a:ext cx="10486488" cy="5441226"/>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SzPts val="1920"/>
              <a:buChar char="►"/>
            </a:pPr>
            <a:r>
              <a:rPr lang="lv-LV" sz="2400" b="1" dirty="0">
                <a:solidFill>
                  <a:srgbClr val="002C89"/>
                </a:solidFill>
                <a:latin typeface="Times New Roman"/>
                <a:ea typeface="Times New Roman"/>
                <a:cs typeface="Times New Roman"/>
                <a:sym typeface="Times New Roman"/>
              </a:rPr>
              <a:t>Ja pakalpojuma sniedzēja nodrošināšana tiek veikta saskaņā ar Publisko iepirkumu likumu</a:t>
            </a:r>
            <a:r>
              <a:rPr lang="lv-LV" sz="2400" dirty="0">
                <a:solidFill>
                  <a:srgbClr val="002C89"/>
                </a:solidFill>
                <a:latin typeface="Times New Roman"/>
                <a:ea typeface="Times New Roman"/>
                <a:cs typeface="Times New Roman"/>
                <a:sym typeface="Times New Roman"/>
              </a:rPr>
              <a:t>, tai skaitā tirgus izpētes, </a:t>
            </a:r>
            <a:r>
              <a:rPr lang="lv-LV" sz="2400" b="1" dirty="0">
                <a:solidFill>
                  <a:srgbClr val="002C89"/>
                </a:solidFill>
                <a:latin typeface="Times New Roman"/>
                <a:ea typeface="Times New Roman"/>
                <a:cs typeface="Times New Roman"/>
                <a:sym typeface="Times New Roman"/>
              </a:rPr>
              <a:t>obligāts </a:t>
            </a:r>
            <a:r>
              <a:rPr lang="lv-LV" sz="2400" dirty="0">
                <a:solidFill>
                  <a:srgbClr val="002C89"/>
                </a:solidFill>
                <a:latin typeface="Times New Roman"/>
                <a:ea typeface="Times New Roman"/>
                <a:cs typeface="Times New Roman"/>
                <a:sym typeface="Times New Roman"/>
              </a:rPr>
              <a:t>PP kontaktpersonu </a:t>
            </a:r>
            <a:r>
              <a:rPr lang="lv-LV" sz="2400" b="1" dirty="0">
                <a:solidFill>
                  <a:srgbClr val="002C89"/>
                </a:solidFill>
                <a:latin typeface="Times New Roman"/>
                <a:ea typeface="Times New Roman"/>
                <a:cs typeface="Times New Roman"/>
                <a:sym typeface="Times New Roman"/>
              </a:rPr>
              <a:t>pienākums ir informēt </a:t>
            </a:r>
            <a:r>
              <a:rPr lang="lv-LV" sz="2400" dirty="0">
                <a:solidFill>
                  <a:srgbClr val="002C89"/>
                </a:solidFill>
                <a:latin typeface="Times New Roman"/>
                <a:ea typeface="Times New Roman"/>
                <a:cs typeface="Times New Roman"/>
                <a:sym typeface="Times New Roman"/>
              </a:rPr>
              <a:t>par plānoto iepirkumu </a:t>
            </a:r>
            <a:r>
              <a:rPr lang="lv-LV" sz="2400" b="1" dirty="0">
                <a:solidFill>
                  <a:srgbClr val="002C89"/>
                </a:solidFill>
                <a:latin typeface="Times New Roman"/>
                <a:ea typeface="Times New Roman"/>
                <a:cs typeface="Times New Roman"/>
                <a:sym typeface="Times New Roman"/>
              </a:rPr>
              <a:t>pirms </a:t>
            </a:r>
            <a:r>
              <a:rPr lang="lv-LV" sz="2400" dirty="0">
                <a:solidFill>
                  <a:srgbClr val="002C89"/>
                </a:solidFill>
                <a:latin typeface="Times New Roman"/>
                <a:ea typeface="Times New Roman"/>
                <a:cs typeface="Times New Roman"/>
                <a:sym typeface="Times New Roman"/>
              </a:rPr>
              <a:t>tā organizācijas projekta īstenotāju </a:t>
            </a:r>
            <a:r>
              <a:rPr lang="lv-LV" sz="2400" b="1" dirty="0">
                <a:solidFill>
                  <a:srgbClr val="002C89"/>
                </a:solidFill>
                <a:latin typeface="Times New Roman"/>
                <a:ea typeface="Times New Roman"/>
                <a:cs typeface="Times New Roman"/>
                <a:sym typeface="Times New Roman"/>
              </a:rPr>
              <a:t>KPR</a:t>
            </a:r>
            <a:r>
              <a:rPr lang="lv-LV" sz="2400" dirty="0">
                <a:solidFill>
                  <a:srgbClr val="002C89"/>
                </a:solidFill>
                <a:latin typeface="Times New Roman"/>
                <a:ea typeface="Times New Roman"/>
                <a:cs typeface="Times New Roman"/>
                <a:sym typeface="Times New Roman"/>
              </a:rPr>
              <a:t>. </a:t>
            </a:r>
            <a:endParaRPr dirty="0"/>
          </a:p>
          <a:p>
            <a:pPr marL="342900" lvl="0" indent="-342900" algn="l" rtl="0">
              <a:spcBef>
                <a:spcPts val="1000"/>
              </a:spcBef>
              <a:spcAft>
                <a:spcPts val="0"/>
              </a:spcAft>
              <a:buSzPts val="1920"/>
              <a:buChar char="►"/>
            </a:pPr>
            <a:r>
              <a:rPr lang="lv-LV" sz="2400" dirty="0">
                <a:solidFill>
                  <a:srgbClr val="002C89"/>
                </a:solidFill>
                <a:latin typeface="Times New Roman"/>
                <a:ea typeface="Times New Roman"/>
                <a:cs typeface="Times New Roman"/>
                <a:sym typeface="Times New Roman"/>
              </a:rPr>
              <a:t>Ja tiek izmantota «iesniegumu procedūra» (t.i. kad tiek norādīts vēlamais pakalpojuma sniedzējs), tad iepirkums nav jāveic.</a:t>
            </a:r>
            <a:endParaRPr dirty="0"/>
          </a:p>
          <a:p>
            <a:pPr marL="342900" lvl="0" indent="-342900" algn="l" rtl="0">
              <a:spcBef>
                <a:spcPts val="1000"/>
              </a:spcBef>
              <a:spcAft>
                <a:spcPts val="0"/>
              </a:spcAft>
              <a:buSzPts val="1920"/>
              <a:buChar char="►"/>
            </a:pPr>
            <a:r>
              <a:rPr lang="lv-LV" sz="2400" dirty="0">
                <a:solidFill>
                  <a:srgbClr val="002C89"/>
                </a:solidFill>
                <a:latin typeface="Times New Roman"/>
                <a:ea typeface="Times New Roman"/>
                <a:cs typeface="Times New Roman"/>
                <a:sym typeface="Times New Roman"/>
              </a:rPr>
              <a:t>«Iesnieguma procedūras» ietvaros pirms pakalpojuma līguma noslēgšanas obligāti jāpārbauda un šī pārbaude jāiedokumentē (piemēram izdrukas no sistēmas vai </a:t>
            </a:r>
            <a:r>
              <a:rPr lang="lv-LV" sz="2400" dirty="0" err="1">
                <a:solidFill>
                  <a:srgbClr val="002C89"/>
                </a:solidFill>
                <a:latin typeface="Times New Roman"/>
                <a:ea typeface="Times New Roman"/>
                <a:cs typeface="Times New Roman"/>
                <a:sym typeface="Times New Roman"/>
              </a:rPr>
              <a:t>ekrānšāviņi</a:t>
            </a:r>
            <a:r>
              <a:rPr lang="lv-LV" sz="2400" dirty="0">
                <a:solidFill>
                  <a:srgbClr val="002C89"/>
                </a:solidFill>
                <a:latin typeface="Times New Roman"/>
                <a:ea typeface="Times New Roman"/>
                <a:cs typeface="Times New Roman"/>
                <a:sym typeface="Times New Roman"/>
              </a:rPr>
              <a:t>) ka potenciālais pakalpojuma sniedzējs atbilst MK noteikumu Nr.313 49.3. apakšpunktā noteiktām prasībām.</a:t>
            </a:r>
          </a:p>
          <a:p>
            <a:pPr marL="342900" lvl="0" indent="-342900" algn="l" rtl="0">
              <a:spcBef>
                <a:spcPts val="1000"/>
              </a:spcBef>
              <a:spcAft>
                <a:spcPts val="0"/>
              </a:spcAft>
              <a:buSzPts val="1920"/>
              <a:buChar char="►"/>
            </a:pPr>
            <a:r>
              <a:rPr lang="lv-LV" sz="2400" dirty="0">
                <a:solidFill>
                  <a:srgbClr val="002C89"/>
                </a:solidFill>
                <a:latin typeface="Times New Roman"/>
                <a:ea typeface="Times New Roman"/>
                <a:cs typeface="Times New Roman"/>
                <a:sym typeface="Times New Roman"/>
              </a:rPr>
              <a:t>Līgumā par pakalpojuma sniegšanu jāiekļauj detalizētu pakalpojuma saturu, saņemšanas vietu un ilgumu.</a:t>
            </a:r>
          </a:p>
          <a:p>
            <a:pPr marL="342900" lvl="0" indent="-342900" algn="l" rtl="0">
              <a:spcBef>
                <a:spcPts val="1000"/>
              </a:spcBef>
              <a:spcAft>
                <a:spcPts val="0"/>
              </a:spcAft>
              <a:buSzPts val="1920"/>
              <a:buChar char="►"/>
            </a:pPr>
            <a:r>
              <a:rPr lang="lv-LV" sz="2400" dirty="0">
                <a:solidFill>
                  <a:srgbClr val="002C89"/>
                </a:solidFill>
                <a:latin typeface="Times New Roman"/>
                <a:ea typeface="Times New Roman"/>
                <a:cs typeface="Times New Roman"/>
                <a:sym typeface="Times New Roman"/>
              </a:rPr>
              <a:t>Līgumi par katru sociālo pakalpojumu (neskaitot gadījumus, kad sociālās rehabilitācijas pakalpojumus vienam bērnam/vecākam vai SBSP vienai personai sniedz viens un tas pats pakalpojuma sniedzējs) slēdzami par katru bērnu un pilngadīgo personu atsevišķi.</a:t>
            </a:r>
          </a:p>
          <a:p>
            <a:pPr marL="342900" lvl="0" indent="-342900" algn="l" rtl="0">
              <a:spcBef>
                <a:spcPts val="1000"/>
              </a:spcBef>
              <a:spcAft>
                <a:spcPts val="0"/>
              </a:spcAft>
              <a:buSzPts val="1920"/>
              <a:buChar char="►"/>
            </a:pPr>
            <a:endParaRPr dirty="0"/>
          </a:p>
          <a:p>
            <a:pPr marL="173037" lvl="2" indent="0" algn="ctr" rtl="0">
              <a:spcBef>
                <a:spcPts val="0"/>
              </a:spcBef>
              <a:spcAft>
                <a:spcPts val="0"/>
              </a:spcAft>
              <a:buSzPts val="2880"/>
              <a:buNone/>
            </a:pPr>
            <a:endParaRPr sz="3600" dirty="0">
              <a:solidFill>
                <a:srgbClr val="002C89"/>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0"/>
          <p:cNvPicPr preferRelativeResize="0"/>
          <p:nvPr/>
        </p:nvPicPr>
        <p:blipFill rotWithShape="1">
          <a:blip r:embed="rId3">
            <a:alphaModFix/>
          </a:blip>
          <a:srcRect/>
          <a:stretch/>
        </p:blipFill>
        <p:spPr>
          <a:xfrm>
            <a:off x="606802" y="5563337"/>
            <a:ext cx="1662758" cy="1246677"/>
          </a:xfrm>
          <a:prstGeom prst="rect">
            <a:avLst/>
          </a:prstGeom>
          <a:noFill/>
          <a:ln>
            <a:noFill/>
          </a:ln>
        </p:spPr>
      </p:pic>
      <p:sp>
        <p:nvSpPr>
          <p:cNvPr id="206" name="Google Shape;206;p10"/>
          <p:cNvSpPr txBox="1">
            <a:spLocks noGrp="1"/>
          </p:cNvSpPr>
          <p:nvPr>
            <p:ph type="title"/>
          </p:nvPr>
        </p:nvSpPr>
        <p:spPr>
          <a:xfrm>
            <a:off x="191344" y="220022"/>
            <a:ext cx="7232011" cy="12352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89"/>
              </a:buClr>
              <a:buSzPts val="4000"/>
              <a:buFont typeface="Times New Roman"/>
              <a:buNone/>
            </a:pPr>
            <a:r>
              <a:rPr lang="lv-LV" sz="4000" b="1" dirty="0">
                <a:solidFill>
                  <a:srgbClr val="002C89"/>
                </a:solidFill>
                <a:latin typeface="Times New Roman"/>
                <a:ea typeface="Times New Roman"/>
                <a:cs typeface="Times New Roman"/>
                <a:sym typeface="Times New Roman"/>
              </a:rPr>
              <a:t>ESF dalībnieku anketas</a:t>
            </a:r>
            <a:endParaRPr sz="4000" b="1" dirty="0">
              <a:solidFill>
                <a:srgbClr val="002C89"/>
              </a:solidFill>
              <a:latin typeface="Times New Roman"/>
              <a:ea typeface="Times New Roman"/>
              <a:cs typeface="Times New Roman"/>
              <a:sym typeface="Times New Roman"/>
            </a:endParaRPr>
          </a:p>
        </p:txBody>
      </p:sp>
      <p:sp>
        <p:nvSpPr>
          <p:cNvPr id="207" name="Google Shape;207;p10"/>
          <p:cNvSpPr txBox="1">
            <a:spLocks noGrp="1"/>
          </p:cNvSpPr>
          <p:nvPr>
            <p:ph type="body" idx="1"/>
          </p:nvPr>
        </p:nvSpPr>
        <p:spPr>
          <a:xfrm>
            <a:off x="839416" y="1710639"/>
            <a:ext cx="5079603" cy="3608611"/>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SzPts val="3200"/>
              <a:buNone/>
            </a:pPr>
            <a:r>
              <a:rPr lang="lv-LV" sz="4000" dirty="0">
                <a:solidFill>
                  <a:srgbClr val="002C89"/>
                </a:solidFill>
                <a:latin typeface="Times New Roman"/>
                <a:ea typeface="Times New Roman"/>
                <a:cs typeface="Times New Roman"/>
                <a:sym typeface="Times New Roman"/>
              </a:rPr>
              <a:t>ESF dalībnieku anketas ir aizpildāmas par katru MKN Nr.313 41. un 42.punktā norādīto pakalpojumu saņemšanu</a:t>
            </a:r>
            <a:endParaRPr dirty="0"/>
          </a:p>
        </p:txBody>
      </p:sp>
      <p:pic>
        <p:nvPicPr>
          <p:cNvPr id="3" name="Attēls 2">
            <a:extLst>
              <a:ext uri="{FF2B5EF4-FFF2-40B4-BE49-F238E27FC236}">
                <a16:creationId xmlns:a16="http://schemas.microsoft.com/office/drawing/2014/main" id="{644BC39E-E315-21BA-FDC3-A5A1AE459EA0}"/>
              </a:ext>
            </a:extLst>
          </p:cNvPr>
          <p:cNvPicPr>
            <a:picLocks noChangeAspect="1"/>
          </p:cNvPicPr>
          <p:nvPr/>
        </p:nvPicPr>
        <p:blipFill rotWithShape="1">
          <a:blip r:embed="rId4"/>
          <a:srcRect r="69977"/>
          <a:stretch/>
        </p:blipFill>
        <p:spPr>
          <a:xfrm>
            <a:off x="6626942" y="0"/>
            <a:ext cx="4656205" cy="6810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txBox="1">
            <a:spLocks noGrp="1"/>
          </p:cNvSpPr>
          <p:nvPr>
            <p:ph type="title"/>
          </p:nvPr>
        </p:nvSpPr>
        <p:spPr>
          <a:xfrm>
            <a:off x="191344" y="220022"/>
            <a:ext cx="9793088" cy="10487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89"/>
              </a:buClr>
              <a:buSzPts val="4000"/>
              <a:buFont typeface="Times New Roman"/>
              <a:buNone/>
            </a:pPr>
            <a:r>
              <a:rPr lang="lv-LV" sz="4000" b="1" dirty="0">
                <a:solidFill>
                  <a:srgbClr val="002C89"/>
                </a:solidFill>
                <a:latin typeface="Times New Roman"/>
                <a:ea typeface="Times New Roman"/>
                <a:cs typeface="Times New Roman"/>
                <a:sym typeface="Times New Roman"/>
              </a:rPr>
              <a:t>Kam jāpievērš uzmanība?</a:t>
            </a:r>
            <a:endParaRPr sz="4000" b="1" dirty="0">
              <a:solidFill>
                <a:srgbClr val="002C89"/>
              </a:solidFill>
              <a:latin typeface="Times New Roman"/>
              <a:ea typeface="Times New Roman"/>
              <a:cs typeface="Times New Roman"/>
              <a:sym typeface="Times New Roman"/>
            </a:endParaRPr>
          </a:p>
        </p:txBody>
      </p:sp>
      <p:sp>
        <p:nvSpPr>
          <p:cNvPr id="213" name="Google Shape;213;p11"/>
          <p:cNvSpPr txBox="1">
            <a:spLocks noGrp="1"/>
          </p:cNvSpPr>
          <p:nvPr>
            <p:ph type="body" idx="1"/>
          </p:nvPr>
        </p:nvSpPr>
        <p:spPr>
          <a:xfrm>
            <a:off x="191344" y="1484784"/>
            <a:ext cx="11809312" cy="5153194"/>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440"/>
              <a:buChar char="►"/>
            </a:pPr>
            <a:r>
              <a:rPr lang="lv-LV" sz="2400" b="1" u="sng" dirty="0">
                <a:solidFill>
                  <a:srgbClr val="002C89"/>
                </a:solidFill>
                <a:latin typeface="Times New Roman"/>
                <a:ea typeface="Times New Roman"/>
                <a:cs typeface="Times New Roman"/>
                <a:sym typeface="Times New Roman"/>
              </a:rPr>
              <a:t>Dalījums pēc statusa darba tirgū</a:t>
            </a:r>
            <a:endParaRPr sz="2400" dirty="0"/>
          </a:p>
          <a:p>
            <a:pPr marL="800100" lvl="1" indent="-342900"/>
            <a:r>
              <a:rPr lang="lv-LV" sz="2400" b="1" dirty="0">
                <a:solidFill>
                  <a:srgbClr val="002C89"/>
                </a:solidFill>
                <a:latin typeface="Times New Roman"/>
                <a:ea typeface="Times New Roman"/>
                <a:cs typeface="Times New Roman"/>
                <a:sym typeface="Times New Roman"/>
              </a:rPr>
              <a:t>2.3. “neaktīva persona” </a:t>
            </a:r>
            <a:r>
              <a:rPr lang="lv-LV" sz="2400" dirty="0">
                <a:solidFill>
                  <a:srgbClr val="002C89"/>
                </a:solidFill>
                <a:latin typeface="Times New Roman"/>
                <a:ea typeface="Times New Roman"/>
                <a:cs typeface="Times New Roman"/>
                <a:sym typeface="Times New Roman"/>
              </a:rPr>
              <a:t>ir persona, kura nav nodarbināta un nav reģistrējusies NVA kā bezdarbnieks, līdz ar to bērni ar FT/mācību iestāžu audzēkņi (kas nav nodarbināti un NVA nav reģistrēti kā bezdarbnieki) ir uzskatāmi kā neaktīvas personas.</a:t>
            </a:r>
            <a:endParaRPr sz="2400" dirty="0"/>
          </a:p>
          <a:p>
            <a:pPr marL="800100" lvl="1" indent="-342900"/>
            <a:r>
              <a:rPr lang="lv-LV" sz="2400" b="1" dirty="0">
                <a:solidFill>
                  <a:srgbClr val="002C89"/>
                </a:solidFill>
                <a:latin typeface="Times New Roman"/>
                <a:ea typeface="Times New Roman"/>
                <a:cs typeface="Times New Roman"/>
                <a:sym typeface="Times New Roman"/>
              </a:rPr>
              <a:t>2.3.1. “</a:t>
            </a:r>
            <a:r>
              <a:rPr lang="lv-LV" sz="2400" b="1" u="sng" dirty="0">
                <a:solidFill>
                  <a:srgbClr val="002C89"/>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t.sk</a:t>
            </a:r>
            <a:r>
              <a:rPr lang="lv-LV" sz="2400" b="1" dirty="0">
                <a:solidFill>
                  <a:srgbClr val="002C89"/>
                </a:solidFill>
                <a:latin typeface="Times New Roman"/>
                <a:ea typeface="Times New Roman"/>
                <a:cs typeface="Times New Roman"/>
                <a:sym typeface="Times New Roman"/>
              </a:rPr>
              <a:t>. izglītībā vai apmācībā neiesaistīta neaktīva persona” </a:t>
            </a:r>
            <a:r>
              <a:rPr lang="lv-LV" sz="2400" dirty="0">
                <a:solidFill>
                  <a:srgbClr val="002C89"/>
                </a:solidFill>
                <a:latin typeface="Times New Roman"/>
                <a:ea typeface="Times New Roman"/>
                <a:cs typeface="Times New Roman"/>
                <a:sym typeface="Times New Roman"/>
              </a:rPr>
              <a:t>ir</a:t>
            </a:r>
            <a:r>
              <a:rPr lang="lv-LV" sz="2400" b="1" dirty="0">
                <a:solidFill>
                  <a:srgbClr val="002C89"/>
                </a:solidFill>
                <a:latin typeface="Times New Roman"/>
                <a:ea typeface="Times New Roman"/>
                <a:cs typeface="Times New Roman"/>
                <a:sym typeface="Times New Roman"/>
              </a:rPr>
              <a:t> </a:t>
            </a:r>
            <a:r>
              <a:rPr lang="lv-LV" sz="2400" dirty="0">
                <a:solidFill>
                  <a:srgbClr val="002C89"/>
                </a:solidFill>
                <a:latin typeface="Times New Roman"/>
                <a:ea typeface="Times New Roman"/>
                <a:cs typeface="Times New Roman"/>
                <a:sym typeface="Times New Roman"/>
              </a:rPr>
              <a:t>dalībnieks, kurš pēc statusa darba tirgū ir neaktīva persona un kurš uz dalības uzsākšanas brīdi nemācās vai apmeklē pirmsskolas izglītības iestādi (atzīmē “1” ja dalībnieks nemācās vai apmeklē PII, atzīmē “0” ja dalībnieks atrodas izglītībā vai apmācībā).</a:t>
            </a:r>
            <a:endParaRPr sz="2400" dirty="0"/>
          </a:p>
          <a:p>
            <a:pPr marL="800100" lvl="1" indent="-342900"/>
            <a:r>
              <a:rPr lang="lv-LV" sz="2400" b="1" dirty="0">
                <a:solidFill>
                  <a:srgbClr val="002C89"/>
                </a:solidFill>
                <a:latin typeface="Times New Roman"/>
                <a:ea typeface="Times New Roman"/>
                <a:cs typeface="Times New Roman"/>
                <a:sym typeface="Times New Roman"/>
              </a:rPr>
              <a:t>2.4. “atrodas izglītībā vai apmācībās uz dalības uzsākšanas brīdi” </a:t>
            </a:r>
            <a:r>
              <a:rPr lang="lv-LV" sz="2400" dirty="0">
                <a:solidFill>
                  <a:srgbClr val="002C89"/>
                </a:solidFill>
                <a:latin typeface="Times New Roman"/>
                <a:ea typeface="Times New Roman"/>
                <a:cs typeface="Times New Roman"/>
                <a:sym typeface="Times New Roman"/>
              </a:rPr>
              <a:t>ir dalībnieks, kurš uz dalības uzsākšanas brīdi atrodas izglītībā vai apmācībā.</a:t>
            </a:r>
            <a:endParaRPr sz="2400" dirty="0"/>
          </a:p>
          <a:p>
            <a:pPr marL="342900" lvl="0" indent="-342900" algn="l" rtl="0">
              <a:spcBef>
                <a:spcPts val="1000"/>
              </a:spcBef>
              <a:spcAft>
                <a:spcPts val="0"/>
              </a:spcAft>
              <a:buSzPts val="1440"/>
              <a:buChar char="►"/>
            </a:pPr>
            <a:r>
              <a:rPr lang="lv-LV" sz="2400" b="1" u="sng" dirty="0">
                <a:solidFill>
                  <a:srgbClr val="002C89"/>
                </a:solidFill>
                <a:latin typeface="Times New Roman"/>
                <a:ea typeface="Times New Roman"/>
                <a:cs typeface="Times New Roman"/>
                <a:sym typeface="Times New Roman"/>
              </a:rPr>
              <a:t>Dalījums pēc izglītības: </a:t>
            </a:r>
            <a:endParaRPr sz="2400" dirty="0">
              <a:solidFill>
                <a:srgbClr val="002C89"/>
              </a:solidFill>
              <a:latin typeface="Times New Roman"/>
              <a:ea typeface="Times New Roman"/>
              <a:cs typeface="Times New Roman"/>
              <a:sym typeface="Times New Roman"/>
            </a:endParaRPr>
          </a:p>
          <a:p>
            <a:pPr marL="800100" lvl="1" indent="-342900"/>
            <a:r>
              <a:rPr lang="lv-LV" sz="2400" dirty="0">
                <a:solidFill>
                  <a:srgbClr val="002C89"/>
                </a:solidFill>
                <a:latin typeface="Times New Roman"/>
                <a:ea typeface="Times New Roman"/>
                <a:cs typeface="Times New Roman"/>
                <a:sym typeface="Times New Roman"/>
              </a:rPr>
              <a:t>Atzīmē to izglītības līmeni, par kuru ir iegūts pēdējais izglītības apliecinošs dokuments.</a:t>
            </a:r>
            <a:endParaRPr sz="2400" dirty="0"/>
          </a:p>
          <a:p>
            <a:pPr marL="342900" lvl="0" indent="-342900" algn="l" rtl="0">
              <a:spcBef>
                <a:spcPts val="1000"/>
              </a:spcBef>
              <a:spcAft>
                <a:spcPts val="0"/>
              </a:spcAft>
              <a:buSzPts val="1440"/>
              <a:buChar char="►"/>
            </a:pPr>
            <a:r>
              <a:rPr lang="lv-LV" sz="2400" b="1" dirty="0">
                <a:solidFill>
                  <a:srgbClr val="002C89"/>
                </a:solidFill>
                <a:latin typeface="Times New Roman"/>
                <a:ea typeface="Times New Roman"/>
                <a:cs typeface="Times New Roman"/>
                <a:sym typeface="Times New Roman"/>
              </a:rPr>
              <a:t>Parakstam jābūt abās parakstam paredzētajās vietās.</a:t>
            </a:r>
            <a:endParaRPr sz="2400" dirty="0"/>
          </a:p>
          <a:p>
            <a:pPr marL="0" lvl="0" indent="0" algn="l" rtl="0">
              <a:spcBef>
                <a:spcPts val="1000"/>
              </a:spcBef>
              <a:spcAft>
                <a:spcPts val="0"/>
              </a:spcAft>
              <a:buSzPts val="1440"/>
              <a:buNone/>
            </a:pPr>
            <a:endParaRPr sz="1800" b="0" i="0" dirty="0">
              <a:solidFill>
                <a:srgbClr val="22222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txBox="1">
            <a:spLocks noGrp="1"/>
          </p:cNvSpPr>
          <p:nvPr>
            <p:ph type="title"/>
          </p:nvPr>
        </p:nvSpPr>
        <p:spPr>
          <a:xfrm>
            <a:off x="191344" y="220022"/>
            <a:ext cx="9793088" cy="12352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89"/>
              </a:buClr>
              <a:buSzPts val="4000"/>
              <a:buFont typeface="Times New Roman"/>
              <a:buNone/>
            </a:pPr>
            <a:r>
              <a:rPr lang="lv-LV" sz="4000" b="1">
                <a:solidFill>
                  <a:srgbClr val="002C89"/>
                </a:solidFill>
                <a:latin typeface="Times New Roman"/>
                <a:ea typeface="Times New Roman"/>
                <a:cs typeface="Times New Roman"/>
                <a:sym typeface="Times New Roman"/>
              </a:rPr>
              <a:t>Tūlītējie</a:t>
            </a:r>
            <a:r>
              <a:rPr lang="lv-LV" sz="4000" b="1">
                <a:solidFill>
                  <a:srgbClr val="002060"/>
                </a:solidFill>
                <a:latin typeface="Times New Roman"/>
                <a:ea typeface="Times New Roman"/>
                <a:cs typeface="Times New Roman"/>
                <a:sym typeface="Times New Roman"/>
              </a:rPr>
              <a:t> </a:t>
            </a:r>
            <a:r>
              <a:rPr lang="lv-LV" sz="4000" b="1">
                <a:solidFill>
                  <a:srgbClr val="002C89"/>
                </a:solidFill>
                <a:latin typeface="Times New Roman"/>
                <a:ea typeface="Times New Roman"/>
                <a:cs typeface="Times New Roman"/>
                <a:sym typeface="Times New Roman"/>
              </a:rPr>
              <a:t>rādītāji</a:t>
            </a:r>
            <a:endParaRPr sz="4000" b="1">
              <a:solidFill>
                <a:srgbClr val="002C89"/>
              </a:solidFill>
              <a:latin typeface="Times New Roman"/>
              <a:ea typeface="Times New Roman"/>
              <a:cs typeface="Times New Roman"/>
              <a:sym typeface="Times New Roman"/>
            </a:endParaRPr>
          </a:p>
        </p:txBody>
      </p:sp>
      <p:sp>
        <p:nvSpPr>
          <p:cNvPr id="219" name="Google Shape;219;p12"/>
          <p:cNvSpPr txBox="1">
            <a:spLocks noGrp="1"/>
          </p:cNvSpPr>
          <p:nvPr>
            <p:ph type="body" idx="1"/>
          </p:nvPr>
        </p:nvSpPr>
        <p:spPr>
          <a:xfrm>
            <a:off x="407368" y="1455246"/>
            <a:ext cx="9433048" cy="3845962"/>
          </a:xfrm>
          <a:prstGeom prst="rect">
            <a:avLst/>
          </a:prstGeom>
          <a:noFill/>
          <a:ln>
            <a:noFill/>
          </a:ln>
        </p:spPr>
        <p:txBody>
          <a:bodyPr spcFirstLastPara="1" wrap="square" lIns="91425" tIns="45700" rIns="91425" bIns="45700" anchor="t" anchorCtr="0">
            <a:normAutofit/>
          </a:bodyPr>
          <a:lstStyle/>
          <a:p>
            <a:pPr marL="0" lvl="0" indent="0" rtl="0">
              <a:spcBef>
                <a:spcPts val="0"/>
              </a:spcBef>
              <a:spcAft>
                <a:spcPts val="0"/>
              </a:spcAft>
              <a:buSzPts val="3200"/>
              <a:buNone/>
            </a:pPr>
            <a:r>
              <a:rPr lang="lv-LV" sz="4000" dirty="0">
                <a:solidFill>
                  <a:srgbClr val="002C89"/>
                </a:solidFill>
                <a:latin typeface="Times New Roman"/>
                <a:ea typeface="Times New Roman"/>
                <a:cs typeface="Times New Roman"/>
                <a:sym typeface="Times New Roman"/>
              </a:rPr>
              <a:t>Jāievāc dati par dalībnieka iesaisti izglītībā / apmācībā viena mēneša laikā pēc pakalpojuma saņemšanas.</a:t>
            </a:r>
          </a:p>
          <a:p>
            <a:pPr marL="0" lvl="0" indent="0" rtl="0">
              <a:spcBef>
                <a:spcPts val="0"/>
              </a:spcBef>
              <a:spcAft>
                <a:spcPts val="0"/>
              </a:spcAft>
              <a:buSzPts val="3200"/>
              <a:buNone/>
            </a:pPr>
            <a:endParaRPr lang="lv-LV" sz="2400" dirty="0">
              <a:solidFill>
                <a:srgbClr val="002C89"/>
              </a:solidFill>
              <a:latin typeface="Times New Roman"/>
              <a:ea typeface="Times New Roman"/>
              <a:cs typeface="Times New Roman"/>
              <a:sym typeface="Times New Roman"/>
            </a:endParaRPr>
          </a:p>
          <a:p>
            <a:pPr marL="342900" indent="-342900">
              <a:spcBef>
                <a:spcPts val="0"/>
              </a:spcBef>
              <a:buSzPts val="3200"/>
            </a:pPr>
            <a:r>
              <a:rPr lang="lv-LV" sz="2400" dirty="0">
                <a:solidFill>
                  <a:srgbClr val="002C89"/>
                </a:solidFill>
                <a:latin typeface="Times New Roman"/>
                <a:ea typeface="Times New Roman"/>
                <a:cs typeface="Times New Roman"/>
                <a:sym typeface="Times New Roman"/>
              </a:rPr>
              <a:t>Dati jāiesniedz KPR.</a:t>
            </a:r>
            <a:endParaRPr sz="2400" dirty="0">
              <a:solidFill>
                <a:srgbClr val="002C89"/>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title"/>
          </p:nvPr>
        </p:nvSpPr>
        <p:spPr>
          <a:xfrm>
            <a:off x="191344" y="220022"/>
            <a:ext cx="10729192" cy="9767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89"/>
              </a:buClr>
              <a:buSzPts val="4000"/>
              <a:buFont typeface="Times New Roman"/>
              <a:buNone/>
            </a:pPr>
            <a:r>
              <a:rPr lang="lv-LV" sz="4000" b="1" dirty="0">
                <a:solidFill>
                  <a:srgbClr val="002C89"/>
                </a:solidFill>
                <a:latin typeface="Times New Roman"/>
                <a:ea typeface="Times New Roman"/>
                <a:cs typeface="Times New Roman"/>
                <a:sym typeface="Times New Roman"/>
              </a:rPr>
              <a:t>Kurzemes reģiona speciālistu apmācības</a:t>
            </a:r>
            <a:endParaRPr sz="4000" dirty="0">
              <a:solidFill>
                <a:srgbClr val="002C89"/>
              </a:solidFill>
            </a:endParaRPr>
          </a:p>
        </p:txBody>
      </p:sp>
      <p:sp>
        <p:nvSpPr>
          <p:cNvPr id="225" name="Google Shape;225;p13"/>
          <p:cNvSpPr txBox="1">
            <a:spLocks noGrp="1"/>
          </p:cNvSpPr>
          <p:nvPr>
            <p:ph type="body" idx="1"/>
          </p:nvPr>
        </p:nvSpPr>
        <p:spPr>
          <a:xfrm>
            <a:off x="623392" y="1196752"/>
            <a:ext cx="10128691" cy="5441226"/>
          </a:xfrm>
          <a:prstGeom prst="rect">
            <a:avLst/>
          </a:prstGeom>
          <a:noFill/>
          <a:ln>
            <a:noFill/>
          </a:ln>
        </p:spPr>
        <p:txBody>
          <a:bodyPr spcFirstLastPara="1" wrap="square" lIns="91425" tIns="45700" rIns="91425" bIns="45700" anchor="t" anchorCtr="0">
            <a:normAutofit/>
          </a:bodyPr>
          <a:lstStyle/>
          <a:p>
            <a:pPr marL="361950" lvl="4" indent="-361950">
              <a:spcBef>
                <a:spcPts val="0"/>
              </a:spcBef>
              <a:buSzPts val="2240"/>
            </a:pPr>
            <a:r>
              <a:rPr lang="lv-LV" sz="2800" dirty="0">
                <a:solidFill>
                  <a:srgbClr val="002C89"/>
                </a:solidFill>
                <a:latin typeface="Times New Roman"/>
                <a:cs typeface="Times New Roman"/>
                <a:sym typeface="Times New Roman"/>
              </a:rPr>
              <a:t>VSAC speciālistiem un sociālajiem </a:t>
            </a:r>
            <a:r>
              <a:rPr lang="lv-LV" sz="2800" dirty="0" err="1">
                <a:solidFill>
                  <a:srgbClr val="002C89"/>
                </a:solidFill>
                <a:latin typeface="Times New Roman"/>
                <a:cs typeface="Times New Roman"/>
                <a:sym typeface="Times New Roman"/>
              </a:rPr>
              <a:t>mentoriem</a:t>
            </a:r>
            <a:r>
              <a:rPr lang="lv-LV" sz="2800" dirty="0">
                <a:solidFill>
                  <a:srgbClr val="002C89"/>
                </a:solidFill>
                <a:latin typeface="Times New Roman"/>
                <a:cs typeface="Times New Roman"/>
                <a:sym typeface="Times New Roman"/>
              </a:rPr>
              <a:t> (par sagatavošanu)</a:t>
            </a:r>
          </a:p>
          <a:p>
            <a:pPr marL="819150" lvl="5" indent="-361950">
              <a:spcBef>
                <a:spcPts val="0"/>
              </a:spcBef>
              <a:buSzPts val="2240"/>
            </a:pPr>
            <a:r>
              <a:rPr lang="lv-LV" sz="2800" dirty="0">
                <a:solidFill>
                  <a:srgbClr val="002C89"/>
                </a:solidFill>
                <a:latin typeface="Times New Roman"/>
                <a:cs typeface="Times New Roman"/>
                <a:sym typeface="Times New Roman"/>
              </a:rPr>
              <a:t>notikušas 6 apmācības </a:t>
            </a:r>
          </a:p>
          <a:p>
            <a:pPr marL="819150" lvl="5" indent="-361950">
              <a:spcBef>
                <a:spcPts val="0"/>
              </a:spcBef>
              <a:buSzPts val="2240"/>
            </a:pPr>
            <a:r>
              <a:rPr lang="lv-LV" sz="2800" dirty="0">
                <a:solidFill>
                  <a:srgbClr val="002C89"/>
                </a:solidFill>
                <a:latin typeface="Times New Roman"/>
                <a:cs typeface="Times New Roman"/>
              </a:rPr>
              <a:t>apmācīti 68 VSAC speciālisti un 18 sociālie </a:t>
            </a:r>
            <a:r>
              <a:rPr lang="lv-LV" sz="2800" dirty="0" err="1">
                <a:solidFill>
                  <a:srgbClr val="002C89"/>
                </a:solidFill>
                <a:latin typeface="Times New Roman"/>
                <a:cs typeface="Times New Roman"/>
              </a:rPr>
              <a:t>mentori</a:t>
            </a:r>
            <a:r>
              <a:rPr lang="lv-LV" sz="2800" dirty="0">
                <a:solidFill>
                  <a:srgbClr val="002C89"/>
                </a:solidFill>
                <a:latin typeface="Times New Roman"/>
                <a:cs typeface="Times New Roman"/>
              </a:rPr>
              <a:t>. </a:t>
            </a:r>
          </a:p>
          <a:p>
            <a:pPr marL="819150" lvl="5" indent="-361950">
              <a:spcBef>
                <a:spcPts val="0"/>
              </a:spcBef>
              <a:buSzPts val="2240"/>
            </a:pPr>
            <a:endParaRPr lang="lv-LV" sz="2800" dirty="0">
              <a:solidFill>
                <a:srgbClr val="002C89"/>
              </a:solidFill>
              <a:latin typeface="Times New Roman"/>
              <a:cs typeface="Times New Roman"/>
              <a:sym typeface="Times New Roman"/>
            </a:endParaRPr>
          </a:p>
          <a:p>
            <a:pPr marL="361950" lvl="4" indent="-361950">
              <a:spcBef>
                <a:spcPts val="0"/>
              </a:spcBef>
              <a:buSzPts val="2240"/>
            </a:pPr>
            <a:r>
              <a:rPr lang="lv-LV" sz="2800" dirty="0">
                <a:solidFill>
                  <a:srgbClr val="002C89"/>
                </a:solidFill>
                <a:latin typeface="Times New Roman"/>
                <a:cs typeface="Times New Roman"/>
                <a:sym typeface="Times New Roman"/>
              </a:rPr>
              <a:t>ĢVPP speciālistiem darbam ar bērniem  ģimeniskai videi pietuvinātā pakalpojumā</a:t>
            </a:r>
          </a:p>
          <a:p>
            <a:pPr marL="819150" lvl="5" indent="-361950">
              <a:spcBef>
                <a:spcPts val="0"/>
              </a:spcBef>
              <a:buSzPts val="2240"/>
            </a:pPr>
            <a:r>
              <a:rPr lang="lv-LV" sz="2800" dirty="0">
                <a:solidFill>
                  <a:srgbClr val="002C89"/>
                </a:solidFill>
                <a:latin typeface="Times New Roman"/>
                <a:cs typeface="Times New Roman"/>
                <a:sym typeface="Times New Roman"/>
              </a:rPr>
              <a:t>Divas speciālistu grupas apmācītas pavasarī Liepājas </a:t>
            </a:r>
            <a:r>
              <a:rPr lang="lv-LV" sz="2800" dirty="0" err="1">
                <a:solidFill>
                  <a:srgbClr val="002C89"/>
                </a:solidFill>
                <a:latin typeface="Times New Roman"/>
                <a:cs typeface="Times New Roman"/>
                <a:sym typeface="Times New Roman"/>
              </a:rPr>
              <a:t>valstspilsētā</a:t>
            </a:r>
            <a:r>
              <a:rPr lang="lv-LV" sz="2800" dirty="0">
                <a:solidFill>
                  <a:srgbClr val="002C89"/>
                </a:solidFill>
                <a:latin typeface="Times New Roman"/>
                <a:cs typeface="Times New Roman"/>
                <a:sym typeface="Times New Roman"/>
              </a:rPr>
              <a:t>;</a:t>
            </a:r>
          </a:p>
          <a:p>
            <a:pPr marL="819150" lvl="5" indent="-361950">
              <a:spcBef>
                <a:spcPts val="0"/>
              </a:spcBef>
              <a:buSzPts val="2240"/>
            </a:pPr>
            <a:r>
              <a:rPr lang="lv-LV" sz="2800" dirty="0">
                <a:solidFill>
                  <a:srgbClr val="002C89"/>
                </a:solidFill>
                <a:latin typeface="Times New Roman"/>
                <a:cs typeface="Times New Roman"/>
                <a:sym typeface="Times New Roman"/>
              </a:rPr>
              <a:t>Novembrī plānots apmācīt divas speciālistu grupas Ventspils </a:t>
            </a:r>
            <a:r>
              <a:rPr lang="lv-LV" sz="2800" dirty="0" err="1">
                <a:solidFill>
                  <a:srgbClr val="002C89"/>
                </a:solidFill>
                <a:latin typeface="Times New Roman"/>
                <a:cs typeface="Times New Roman"/>
                <a:sym typeface="Times New Roman"/>
              </a:rPr>
              <a:t>valstspilsētā</a:t>
            </a:r>
            <a:r>
              <a:rPr lang="lv-LV" sz="2800" dirty="0">
                <a:solidFill>
                  <a:srgbClr val="002C89"/>
                </a:solidFill>
                <a:latin typeface="Times New Roman"/>
                <a:cs typeface="Times New Roman"/>
                <a:sym typeface="Times New Roman"/>
              </a:rPr>
              <a:t>.</a:t>
            </a:r>
          </a:p>
          <a:p>
            <a:pPr marL="515937" lvl="2" indent="-342900" algn="l" rtl="0">
              <a:spcBef>
                <a:spcPts val="0"/>
              </a:spcBef>
              <a:spcAft>
                <a:spcPts val="0"/>
              </a:spcAft>
              <a:buClr>
                <a:srgbClr val="000000"/>
              </a:buClr>
              <a:buSzPts val="2400"/>
              <a:buFont typeface="Noto Sans Symbols"/>
              <a:buChar char="⮚"/>
            </a:pPr>
            <a:endParaRPr sz="2800" dirty="0">
              <a:solidFill>
                <a:srgbClr val="002C89"/>
              </a:solidFill>
            </a:endParaRPr>
          </a:p>
          <a:p>
            <a:pPr marL="173037" lvl="2" indent="0" algn="l" rtl="0">
              <a:spcBef>
                <a:spcPts val="0"/>
              </a:spcBef>
              <a:spcAft>
                <a:spcPts val="0"/>
              </a:spcAft>
              <a:buSzPts val="2240"/>
              <a:buNone/>
            </a:pPr>
            <a:endParaRPr sz="2800" b="1" dirty="0">
              <a:solidFill>
                <a:srgbClr val="002C89"/>
              </a:solidFill>
              <a:latin typeface="Times New Roman"/>
              <a:ea typeface="Times New Roman"/>
              <a:cs typeface="Times New Roman"/>
              <a:sym typeface="Times New Roman"/>
            </a:endParaRPr>
          </a:p>
          <a:p>
            <a:pPr marL="173037" lvl="2" indent="0" algn="ctr" rtl="0">
              <a:spcBef>
                <a:spcPts val="0"/>
              </a:spcBef>
              <a:spcAft>
                <a:spcPts val="0"/>
              </a:spcAft>
              <a:buSzPts val="1920"/>
              <a:buNone/>
            </a:pPr>
            <a:endParaRPr sz="2400" dirty="0">
              <a:solidFill>
                <a:srgbClr val="002C89"/>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4"/>
          <p:cNvPicPr preferRelativeResize="0"/>
          <p:nvPr/>
        </p:nvPicPr>
        <p:blipFill rotWithShape="1">
          <a:blip r:embed="rId3">
            <a:alphaModFix/>
          </a:blip>
          <a:srcRect/>
          <a:stretch/>
        </p:blipFill>
        <p:spPr>
          <a:xfrm>
            <a:off x="6139640" y="5323944"/>
            <a:ext cx="2195021" cy="899615"/>
          </a:xfrm>
          <a:prstGeom prst="rect">
            <a:avLst/>
          </a:prstGeom>
          <a:noFill/>
          <a:ln>
            <a:noFill/>
          </a:ln>
        </p:spPr>
      </p:pic>
      <p:pic>
        <p:nvPicPr>
          <p:cNvPr id="231" name="Google Shape;231;p14"/>
          <p:cNvPicPr preferRelativeResize="0"/>
          <p:nvPr/>
        </p:nvPicPr>
        <p:blipFill rotWithShape="1">
          <a:blip r:embed="rId4">
            <a:alphaModFix/>
          </a:blip>
          <a:srcRect/>
          <a:stretch/>
        </p:blipFill>
        <p:spPr>
          <a:xfrm>
            <a:off x="7237217" y="3390277"/>
            <a:ext cx="2323994" cy="1604543"/>
          </a:xfrm>
          <a:prstGeom prst="rect">
            <a:avLst/>
          </a:prstGeom>
          <a:noFill/>
          <a:ln>
            <a:noFill/>
          </a:ln>
        </p:spPr>
      </p:pic>
      <p:sp>
        <p:nvSpPr>
          <p:cNvPr id="232" name="Google Shape;232;p14"/>
          <p:cNvSpPr txBox="1"/>
          <p:nvPr/>
        </p:nvSpPr>
        <p:spPr>
          <a:xfrm>
            <a:off x="119337" y="43957"/>
            <a:ext cx="11665296" cy="1463624"/>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ct val="100000"/>
              <a:buFont typeface="Arial"/>
              <a:buNone/>
            </a:pPr>
            <a:r>
              <a:rPr lang="lv-LV" sz="3600" b="1" i="0" u="none" strike="noStrike" cap="none" dirty="0">
                <a:solidFill>
                  <a:srgbClr val="002C89"/>
                </a:solidFill>
                <a:latin typeface="Times New Roman"/>
                <a:ea typeface="Times New Roman"/>
                <a:cs typeface="Times New Roman"/>
                <a:sym typeface="Times New Roman"/>
              </a:rPr>
              <a:t>Informatīvi un izglītojoši pasākumi </a:t>
            </a:r>
            <a:br>
              <a:rPr lang="lv-LV" sz="3600" b="1" i="0" u="none" strike="noStrike" cap="none" dirty="0">
                <a:solidFill>
                  <a:srgbClr val="002C89"/>
                </a:solidFill>
                <a:latin typeface="Times New Roman"/>
                <a:ea typeface="Times New Roman"/>
                <a:cs typeface="Times New Roman"/>
                <a:sym typeface="Times New Roman"/>
              </a:rPr>
            </a:br>
            <a:r>
              <a:rPr lang="lv-LV" sz="3600" b="1" i="0" u="none" strike="noStrike" cap="none" dirty="0">
                <a:solidFill>
                  <a:srgbClr val="002C89"/>
                </a:solidFill>
                <a:latin typeface="Times New Roman"/>
                <a:ea typeface="Times New Roman"/>
                <a:cs typeface="Times New Roman"/>
                <a:sym typeface="Times New Roman"/>
              </a:rPr>
              <a:t>Kurzemes reģionā - komunikācijas aktivitātes 2022.gadā</a:t>
            </a:r>
            <a:endParaRPr sz="3600" b="1" i="0" u="none" strike="noStrike" cap="none" dirty="0">
              <a:solidFill>
                <a:srgbClr val="002C89"/>
              </a:solidFill>
              <a:latin typeface="Times New Roman"/>
              <a:ea typeface="Times New Roman"/>
              <a:cs typeface="Times New Roman"/>
              <a:sym typeface="Times New Roman"/>
            </a:endParaRPr>
          </a:p>
        </p:txBody>
      </p:sp>
      <p:sp>
        <p:nvSpPr>
          <p:cNvPr id="233" name="Google Shape;233;p14"/>
          <p:cNvSpPr/>
          <p:nvPr/>
        </p:nvSpPr>
        <p:spPr>
          <a:xfrm>
            <a:off x="508967" y="1341121"/>
            <a:ext cx="7977632" cy="1941348"/>
          </a:xfrm>
          <a:prstGeom prst="homePlate">
            <a:avLst>
              <a:gd name="adj" fmla="val 50001"/>
            </a:avLst>
          </a:prstGeom>
          <a:solidFill>
            <a:srgbClr val="D3D83D"/>
          </a:solidFill>
          <a:ln w="12700" cap="flat" cmpd="sng">
            <a:solidFill>
              <a:srgbClr val="C6E6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r>
              <a:rPr lang="lv-LV" sz="1800" b="1" i="0" u="none" strike="noStrike" cap="none" dirty="0">
                <a:solidFill>
                  <a:schemeClr val="dk1"/>
                </a:solidFill>
                <a:latin typeface="Times New Roman"/>
                <a:ea typeface="Times New Roman"/>
                <a:cs typeface="Times New Roman"/>
                <a:sym typeface="Times New Roman"/>
              </a:rPr>
              <a:t>3 informatīvi video par ERAF infrastruktūru: </a:t>
            </a:r>
          </a:p>
          <a:p>
            <a:pPr marL="0" marR="0" lvl="0" indent="0" rtl="0">
              <a:lnSpc>
                <a:spcPct val="100000"/>
              </a:lnSpc>
              <a:spcBef>
                <a:spcPts val="0"/>
              </a:spcBef>
              <a:spcAft>
                <a:spcPts val="0"/>
              </a:spcAft>
              <a:buNone/>
            </a:pPr>
            <a:r>
              <a:rPr lang="lv-LV" sz="1800" dirty="0">
                <a:solidFill>
                  <a:schemeClr val="dk1"/>
                </a:solidFill>
                <a:latin typeface="Times New Roman"/>
                <a:ea typeface="Times New Roman"/>
                <a:cs typeface="Times New Roman"/>
                <a:sym typeface="Times New Roman"/>
              </a:rPr>
              <a:t> - grupu dzīvokļiem un specializētajām darbnīcām cilvēkiem ar GRT </a:t>
            </a:r>
            <a:r>
              <a:rPr lang="lv-LV" sz="1800" b="1" dirty="0">
                <a:solidFill>
                  <a:schemeClr val="dk1"/>
                </a:solidFill>
                <a:latin typeface="Times New Roman"/>
                <a:ea typeface="Times New Roman"/>
                <a:cs typeface="Times New Roman"/>
                <a:sym typeface="Times New Roman"/>
              </a:rPr>
              <a:t>Saldus novadā</a:t>
            </a:r>
            <a:r>
              <a:rPr lang="lv-LV" sz="1800" dirty="0">
                <a:solidFill>
                  <a:schemeClr val="dk1"/>
                </a:solidFill>
                <a:latin typeface="Times New Roman"/>
                <a:ea typeface="Times New Roman"/>
                <a:cs typeface="Times New Roman"/>
                <a:sym typeface="Times New Roman"/>
              </a:rPr>
              <a:t>: </a:t>
            </a:r>
            <a:r>
              <a:rPr lang="lv-LV" sz="1800" u="sng"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https://youtu.be/c3cg9tHzUg4</a:t>
            </a:r>
            <a:r>
              <a:rPr lang="lv-LV" sz="1800" u="sng"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lv-LV" sz="1800" dirty="0">
              <a:solidFill>
                <a:schemeClr val="tx1">
                  <a:lumMod val="50000"/>
                  <a:lumOff val="50000"/>
                </a:schemeClr>
              </a:solidFill>
              <a:latin typeface="Times New Roman"/>
              <a:ea typeface="Times New Roman"/>
              <a:cs typeface="Times New Roman"/>
              <a:sym typeface="Times New Roman"/>
            </a:endParaRPr>
          </a:p>
          <a:p>
            <a:pPr marL="0" marR="0" lvl="0" indent="0" rtl="0">
              <a:lnSpc>
                <a:spcPct val="100000"/>
              </a:lnSpc>
              <a:spcBef>
                <a:spcPts val="0"/>
              </a:spcBef>
              <a:spcAft>
                <a:spcPts val="0"/>
              </a:spcAft>
              <a:buNone/>
            </a:pPr>
            <a:r>
              <a:rPr lang="lv-LV" sz="1800" b="0" i="0" u="none" strike="noStrike" cap="none" dirty="0">
                <a:solidFill>
                  <a:schemeClr val="dk1"/>
                </a:solidFill>
                <a:latin typeface="Times New Roman"/>
                <a:ea typeface="Times New Roman"/>
                <a:cs typeface="Times New Roman"/>
                <a:sym typeface="Times New Roman"/>
              </a:rPr>
              <a:t> - «Cimdiņš» jaunajām telpām – dienas aprūpes centru cilvēkiem ar GRT un bērniem ar FT </a:t>
            </a:r>
            <a:r>
              <a:rPr lang="lv-LV" sz="1800" b="1" i="0" u="none" strike="noStrike" cap="none" dirty="0">
                <a:solidFill>
                  <a:schemeClr val="dk1"/>
                </a:solidFill>
                <a:latin typeface="Times New Roman"/>
                <a:ea typeface="Times New Roman"/>
                <a:cs typeface="Times New Roman"/>
                <a:sym typeface="Times New Roman"/>
              </a:rPr>
              <a:t>Ventspilī</a:t>
            </a:r>
            <a:r>
              <a:rPr lang="lv-LV" sz="1800" b="0" i="0" u="none" strike="noStrike" cap="none" dirty="0">
                <a:solidFill>
                  <a:schemeClr val="dk1"/>
                </a:solidFill>
                <a:latin typeface="Times New Roman"/>
                <a:ea typeface="Times New Roman"/>
                <a:cs typeface="Times New Roman"/>
                <a:sym typeface="Times New Roman"/>
              </a:rPr>
              <a:t>: </a:t>
            </a:r>
            <a:r>
              <a:rPr lang="lv-LV" sz="1800" u="sng"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https://youtu.be/AGSAhu3x2Ww</a:t>
            </a:r>
            <a:r>
              <a:rPr lang="lv-LV" sz="1800" u="sng"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t>
            </a:r>
            <a:endParaRPr lang="lv-LV" sz="1800" u="sng"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None/>
            </a:pPr>
            <a:r>
              <a:rPr lang="lv-LV" sz="1800" dirty="0">
                <a:solidFill>
                  <a:schemeClr val="dk1"/>
                </a:solidFill>
                <a:latin typeface="Times New Roman"/>
                <a:cs typeface="Times New Roman"/>
                <a:sym typeface="Times New Roman"/>
              </a:rPr>
              <a:t> - dienas aprūpes centru un specializētajām darbnīcām cilvēkiem ar GRT Dienvidkurzemes novada  </a:t>
            </a:r>
            <a:r>
              <a:rPr lang="lv-LV" sz="1800" b="1" dirty="0">
                <a:solidFill>
                  <a:schemeClr val="dk1"/>
                </a:solidFill>
                <a:latin typeface="Times New Roman"/>
                <a:cs typeface="Times New Roman"/>
                <a:sym typeface="Times New Roman"/>
              </a:rPr>
              <a:t>Priekulē</a:t>
            </a:r>
            <a:r>
              <a:rPr lang="lv-LV" sz="1800" dirty="0">
                <a:solidFill>
                  <a:schemeClr val="dk1"/>
                </a:solidFill>
                <a:latin typeface="Times New Roman"/>
                <a:cs typeface="Times New Roman"/>
                <a:sym typeface="Times New Roman"/>
              </a:rPr>
              <a:t>:  </a:t>
            </a:r>
            <a:r>
              <a:rPr lang="lv-LV" sz="1800" u="sng" dirty="0">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https://youtu.be/twX__CuN8l0</a:t>
            </a:r>
            <a:endParaRPr lang="lv-LV" sz="1800" dirty="0">
              <a:solidFill>
                <a:schemeClr val="tx1">
                  <a:lumMod val="50000"/>
                  <a:lumOff val="50000"/>
                </a:schemeClr>
              </a:solidFill>
              <a:latin typeface="Times New Roman"/>
              <a:cs typeface="Times New Roman"/>
              <a:sym typeface="Times New Roman"/>
            </a:endParaRPr>
          </a:p>
        </p:txBody>
      </p:sp>
      <p:sp>
        <p:nvSpPr>
          <p:cNvPr id="234" name="Google Shape;234;p14"/>
          <p:cNvSpPr/>
          <p:nvPr/>
        </p:nvSpPr>
        <p:spPr>
          <a:xfrm>
            <a:off x="508967" y="3353612"/>
            <a:ext cx="6636809" cy="1557862"/>
          </a:xfrm>
          <a:prstGeom prst="homePlate">
            <a:avLst>
              <a:gd name="adj" fmla="val 50001"/>
            </a:avLst>
          </a:prstGeom>
          <a:solidFill>
            <a:srgbClr val="D3D83D"/>
          </a:solidFill>
          <a:ln w="12700" cap="flat" cmpd="sng">
            <a:solidFill>
              <a:srgbClr val="C6E6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lv-LV" sz="1800" b="1" i="0" u="none" strike="noStrike" cap="none" dirty="0">
                <a:solidFill>
                  <a:schemeClr val="dk1"/>
                </a:solidFill>
                <a:latin typeface="Times New Roman"/>
                <a:ea typeface="Times New Roman"/>
                <a:cs typeface="Times New Roman"/>
                <a:sym typeface="Times New Roman"/>
              </a:rPr>
              <a:t>Integrējoši pasākumi bērniem un viņu ģimenēm un bērniem ar FT un viņu ģimenēm</a:t>
            </a:r>
            <a:r>
              <a:rPr lang="lv-LV" sz="1800" b="0" i="0" u="none" strike="noStrike" cap="none" dirty="0">
                <a:solidFill>
                  <a:schemeClr val="dk1"/>
                </a:solidFill>
                <a:latin typeface="Times New Roman"/>
                <a:ea typeface="Times New Roman"/>
                <a:cs typeface="Times New Roman"/>
                <a:sym typeface="Times New Roman"/>
              </a:rPr>
              <a:t>: </a:t>
            </a:r>
            <a:endParaRPr lang="lv-LV" sz="1800" dirty="0"/>
          </a:p>
          <a:p>
            <a:pPr marL="0" marR="0" lvl="0" indent="0" algn="ctr" rtl="0">
              <a:lnSpc>
                <a:spcPct val="100000"/>
              </a:lnSpc>
              <a:spcBef>
                <a:spcPts val="0"/>
              </a:spcBef>
              <a:spcAft>
                <a:spcPts val="0"/>
              </a:spcAft>
              <a:buNone/>
            </a:pPr>
            <a:r>
              <a:rPr lang="lv-LV" sz="1800" b="0" i="0" u="none" strike="noStrike" cap="none" dirty="0">
                <a:solidFill>
                  <a:schemeClr val="dk1"/>
                </a:solidFill>
                <a:latin typeface="Times New Roman"/>
                <a:ea typeface="Times New Roman"/>
                <a:cs typeface="Times New Roman"/>
                <a:sym typeface="Times New Roman"/>
              </a:rPr>
              <a:t>(</a:t>
            </a:r>
            <a:r>
              <a:rPr lang="lv-LV" sz="1800" b="1" i="0" u="none" strike="noStrike" cap="none" dirty="0">
                <a:solidFill>
                  <a:schemeClr val="dk1"/>
                </a:solidFill>
                <a:latin typeface="Times New Roman"/>
                <a:ea typeface="Times New Roman"/>
                <a:cs typeface="Times New Roman"/>
                <a:sym typeface="Times New Roman"/>
              </a:rPr>
              <a:t>Trīs </a:t>
            </a:r>
            <a:r>
              <a:rPr lang="lv-LV" sz="1800" b="1" dirty="0" err="1">
                <a:solidFill>
                  <a:schemeClr val="dk1"/>
                </a:solidFill>
                <a:latin typeface="Times New Roman"/>
                <a:ea typeface="Times New Roman"/>
                <a:cs typeface="Times New Roman"/>
                <a:sym typeface="Times New Roman"/>
              </a:rPr>
              <a:t>i</a:t>
            </a:r>
            <a:r>
              <a:rPr lang="lv-LV" sz="1800" b="1" i="0" u="none" strike="noStrike" cap="none" dirty="0" err="1">
                <a:solidFill>
                  <a:schemeClr val="dk1"/>
                </a:solidFill>
                <a:latin typeface="Times New Roman"/>
                <a:ea typeface="Times New Roman"/>
                <a:cs typeface="Times New Roman"/>
                <a:sym typeface="Times New Roman"/>
              </a:rPr>
              <a:t>ntegratīvās</a:t>
            </a:r>
            <a:r>
              <a:rPr lang="lv-LV" sz="1800" b="1" i="0" u="none" strike="noStrike" cap="none" dirty="0">
                <a:solidFill>
                  <a:schemeClr val="dk1"/>
                </a:solidFill>
                <a:latin typeface="Times New Roman"/>
                <a:ea typeface="Times New Roman"/>
                <a:cs typeface="Times New Roman"/>
                <a:sym typeface="Times New Roman"/>
              </a:rPr>
              <a:t> nometnes</a:t>
            </a:r>
            <a:r>
              <a:rPr lang="lv-LV" sz="1800" b="0" i="0" u="none" strike="noStrike" cap="none" dirty="0">
                <a:solidFill>
                  <a:schemeClr val="dk1"/>
                </a:solidFill>
                <a:latin typeface="Times New Roman"/>
                <a:ea typeface="Times New Roman"/>
                <a:cs typeface="Times New Roman"/>
                <a:sym typeface="Times New Roman"/>
              </a:rPr>
              <a:t>: Kuldīgas novadā 5.</a:t>
            </a:r>
            <a:r>
              <a:rPr lang="lv-LV" sz="1800" dirty="0">
                <a:solidFill>
                  <a:schemeClr val="dk1"/>
                </a:solidFill>
                <a:latin typeface="Times New Roman"/>
                <a:ea typeface="Times New Roman"/>
                <a:cs typeface="Times New Roman"/>
                <a:sym typeface="Times New Roman"/>
              </a:rPr>
              <a:t>-</a:t>
            </a:r>
            <a:r>
              <a:rPr lang="lv-LV" sz="1800" b="0" i="0" u="none" strike="noStrike" cap="none" dirty="0">
                <a:solidFill>
                  <a:schemeClr val="dk1"/>
                </a:solidFill>
                <a:latin typeface="Times New Roman"/>
                <a:ea typeface="Times New Roman"/>
                <a:cs typeface="Times New Roman"/>
                <a:sym typeface="Times New Roman"/>
              </a:rPr>
              <a:t> 9.jūlijs, Talsu novadā 1.- 5. augusts  un Ventspils novadā 8. -12. augusts)</a:t>
            </a:r>
            <a:endParaRPr sz="1800" b="0" i="0" u="none" strike="noStrike" cap="none" dirty="0">
              <a:solidFill>
                <a:schemeClr val="dk1"/>
              </a:solidFill>
              <a:latin typeface="Times New Roman"/>
              <a:ea typeface="Times New Roman"/>
              <a:cs typeface="Times New Roman"/>
              <a:sym typeface="Times New Roman"/>
            </a:endParaRPr>
          </a:p>
        </p:txBody>
      </p:sp>
      <p:sp>
        <p:nvSpPr>
          <p:cNvPr id="235" name="Google Shape;235;p14"/>
          <p:cNvSpPr/>
          <p:nvPr/>
        </p:nvSpPr>
        <p:spPr>
          <a:xfrm>
            <a:off x="508967" y="4994821"/>
            <a:ext cx="5630673" cy="1557862"/>
          </a:xfrm>
          <a:prstGeom prst="homePlate">
            <a:avLst>
              <a:gd name="adj" fmla="val 50001"/>
            </a:avLst>
          </a:prstGeom>
          <a:solidFill>
            <a:srgbClr val="FFFF00"/>
          </a:solidFill>
          <a:ln w="12700" cap="flat" cmpd="sng">
            <a:solidFill>
              <a:srgbClr val="C6E6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lv-LV" sz="1800" b="1" dirty="0">
                <a:solidFill>
                  <a:schemeClr val="dk1"/>
                </a:solidFill>
                <a:latin typeface="Times New Roman"/>
                <a:ea typeface="Times New Roman"/>
                <a:cs typeface="Times New Roman"/>
                <a:sym typeface="Times New Roman"/>
              </a:rPr>
              <a:t>Izglītojoši pasākumi skolēniem </a:t>
            </a:r>
            <a:r>
              <a:rPr lang="lv-LV" sz="1800" b="0" i="0" u="none" strike="noStrike" cap="none" dirty="0">
                <a:solidFill>
                  <a:schemeClr val="dk1"/>
                </a:solidFill>
                <a:latin typeface="Times New Roman"/>
                <a:ea typeface="Times New Roman"/>
                <a:cs typeface="Times New Roman"/>
                <a:sym typeface="Times New Roman"/>
              </a:rPr>
              <a:t>– </a:t>
            </a:r>
            <a:r>
              <a:rPr lang="lv-LV" sz="1800" b="1" i="0" u="none" strike="noStrike" cap="none" dirty="0">
                <a:solidFill>
                  <a:schemeClr val="dk1"/>
                </a:solidFill>
                <a:latin typeface="Times New Roman"/>
                <a:ea typeface="Times New Roman"/>
                <a:cs typeface="Times New Roman"/>
                <a:sym typeface="Times New Roman"/>
              </a:rPr>
              <a:t>2022/23. </a:t>
            </a:r>
            <a:r>
              <a:rPr lang="lv-LV" sz="1800" b="1" i="0" u="none" strike="noStrike" cap="none" dirty="0" err="1">
                <a:solidFill>
                  <a:schemeClr val="dk1"/>
                </a:solidFill>
                <a:latin typeface="Times New Roman"/>
                <a:ea typeface="Times New Roman"/>
                <a:cs typeface="Times New Roman"/>
                <a:sym typeface="Times New Roman"/>
              </a:rPr>
              <a:t>m.g</a:t>
            </a:r>
            <a:r>
              <a:rPr lang="lv-LV" sz="1800" b="1" i="0" u="none" strike="noStrike" cap="none" dirty="0">
                <a:solidFill>
                  <a:schemeClr val="dk1"/>
                </a:solidFill>
                <a:latin typeface="Times New Roman"/>
                <a:ea typeface="Times New Roman"/>
                <a:cs typeface="Times New Roman"/>
                <a:sym typeface="Times New Roman"/>
              </a:rPr>
              <a:t>., vispārizglītojošajās skolās</a:t>
            </a:r>
            <a:r>
              <a:rPr lang="lv-LV" sz="1800" b="0" i="0" u="none" strike="noStrike" cap="none" dirty="0">
                <a:solidFill>
                  <a:schemeClr val="dk1"/>
                </a:solidFill>
                <a:latin typeface="Times New Roman"/>
                <a:ea typeface="Times New Roman"/>
                <a:cs typeface="Times New Roman"/>
                <a:sym typeface="Times New Roman"/>
              </a:rPr>
              <a:t>, interaktīvas nodarbības 40 minūšu garumā 4. un 5.klašu skolēniem izglītošanai par cilvēkiem ar GRT, bērniem ar FT un komunikāciju ar viņiem.</a:t>
            </a:r>
            <a:endParaRPr sz="1800" b="0" i="0" u="none" strike="noStrike" cap="none" dirty="0">
              <a:solidFill>
                <a:schemeClr val="dk1"/>
              </a:solidFill>
              <a:latin typeface="Times New Roman"/>
              <a:ea typeface="Times New Roman"/>
              <a:cs typeface="Times New Roman"/>
              <a:sym typeface="Times New Roman"/>
            </a:endParaRPr>
          </a:p>
        </p:txBody>
      </p:sp>
      <p:pic>
        <p:nvPicPr>
          <p:cNvPr id="1026" name="Picture 2" descr="Create your own explainer video in minutes - simpleshow video maker">
            <a:extLst>
              <a:ext uri="{FF2B5EF4-FFF2-40B4-BE49-F238E27FC236}">
                <a16:creationId xmlns:a16="http://schemas.microsoft.com/office/drawing/2014/main" id="{2D0E5864-0766-46E0-94C9-36D2E68D4A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7470" y="1808430"/>
            <a:ext cx="1167849" cy="9963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 name="Attēls 1">
            <a:extLst>
              <a:ext uri="{FF2B5EF4-FFF2-40B4-BE49-F238E27FC236}">
                <a16:creationId xmlns:a16="http://schemas.microsoft.com/office/drawing/2014/main" id="{A58FF5EE-7396-6105-4F33-C440008A855B}"/>
              </a:ext>
            </a:extLst>
          </p:cNvPr>
          <p:cNvPicPr>
            <a:picLocks noChangeAspect="1"/>
          </p:cNvPicPr>
          <p:nvPr/>
        </p:nvPicPr>
        <p:blipFill>
          <a:blip r:embed="rId3"/>
          <a:stretch>
            <a:fillRect/>
          </a:stretch>
        </p:blipFill>
        <p:spPr>
          <a:xfrm>
            <a:off x="6447901" y="4862730"/>
            <a:ext cx="1951313" cy="1951313"/>
          </a:xfrm>
          <a:prstGeom prst="rect">
            <a:avLst/>
          </a:prstGeom>
        </p:spPr>
      </p:pic>
      <p:pic>
        <p:nvPicPr>
          <p:cNvPr id="231" name="Google Shape;231;p14"/>
          <p:cNvPicPr preferRelativeResize="0"/>
          <p:nvPr/>
        </p:nvPicPr>
        <p:blipFill rotWithShape="1">
          <a:blip r:embed="rId4">
            <a:alphaModFix/>
          </a:blip>
          <a:srcRect/>
          <a:stretch/>
        </p:blipFill>
        <p:spPr>
          <a:xfrm>
            <a:off x="7237217" y="3390277"/>
            <a:ext cx="2323994" cy="1604543"/>
          </a:xfrm>
          <a:prstGeom prst="rect">
            <a:avLst/>
          </a:prstGeom>
          <a:noFill/>
          <a:ln>
            <a:noFill/>
          </a:ln>
        </p:spPr>
      </p:pic>
      <p:sp>
        <p:nvSpPr>
          <p:cNvPr id="232" name="Google Shape;232;p14"/>
          <p:cNvSpPr txBox="1"/>
          <p:nvPr/>
        </p:nvSpPr>
        <p:spPr>
          <a:xfrm>
            <a:off x="119337" y="43957"/>
            <a:ext cx="9224688" cy="1463624"/>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100000"/>
              </a:lnSpc>
              <a:spcBef>
                <a:spcPts val="0"/>
              </a:spcBef>
              <a:spcAft>
                <a:spcPts val="0"/>
              </a:spcAft>
              <a:buClr>
                <a:srgbClr val="000000"/>
              </a:buClr>
              <a:buSzPct val="100000"/>
              <a:buFont typeface="Arial"/>
              <a:buNone/>
            </a:pPr>
            <a:r>
              <a:rPr lang="lv-LV" sz="3600" b="1" i="0" u="none" strike="noStrike" cap="none" dirty="0">
                <a:solidFill>
                  <a:srgbClr val="002C89"/>
                </a:solidFill>
                <a:latin typeface="Times New Roman"/>
                <a:ea typeface="Times New Roman"/>
                <a:cs typeface="Times New Roman"/>
                <a:sym typeface="Times New Roman"/>
              </a:rPr>
              <a:t>Informatīvi un izglītojoši pasākumi </a:t>
            </a:r>
            <a:br>
              <a:rPr lang="lv-LV" sz="3600" b="1" i="0" u="none" strike="noStrike" cap="none" dirty="0">
                <a:solidFill>
                  <a:srgbClr val="002C89"/>
                </a:solidFill>
                <a:latin typeface="Times New Roman"/>
                <a:ea typeface="Times New Roman"/>
                <a:cs typeface="Times New Roman"/>
                <a:sym typeface="Times New Roman"/>
              </a:rPr>
            </a:br>
            <a:r>
              <a:rPr lang="lv-LV" sz="3600" b="1" i="0" u="none" strike="noStrike" cap="none" dirty="0">
                <a:solidFill>
                  <a:srgbClr val="002C89"/>
                </a:solidFill>
                <a:latin typeface="Times New Roman"/>
                <a:ea typeface="Times New Roman"/>
                <a:cs typeface="Times New Roman"/>
                <a:sym typeface="Times New Roman"/>
              </a:rPr>
              <a:t>Kurzemes reģionā – plānotās komunikācijas aktivitātes 2023.gadā</a:t>
            </a:r>
            <a:endParaRPr sz="3600" b="1" i="0" u="none" strike="noStrike" cap="none" dirty="0">
              <a:solidFill>
                <a:srgbClr val="002C89"/>
              </a:solidFill>
              <a:latin typeface="Times New Roman"/>
              <a:ea typeface="Times New Roman"/>
              <a:cs typeface="Times New Roman"/>
              <a:sym typeface="Times New Roman"/>
            </a:endParaRPr>
          </a:p>
        </p:txBody>
      </p:sp>
      <p:sp>
        <p:nvSpPr>
          <p:cNvPr id="233" name="Google Shape;233;p14"/>
          <p:cNvSpPr/>
          <p:nvPr/>
        </p:nvSpPr>
        <p:spPr>
          <a:xfrm>
            <a:off x="508967" y="1590927"/>
            <a:ext cx="7977632" cy="1691541"/>
          </a:xfrm>
          <a:prstGeom prst="homePlate">
            <a:avLst>
              <a:gd name="adj" fmla="val 50001"/>
            </a:avLst>
          </a:prstGeom>
          <a:solidFill>
            <a:srgbClr val="FFFF00"/>
          </a:solidFill>
          <a:ln w="12700" cap="flat" cmpd="sng">
            <a:solidFill>
              <a:srgbClr val="C6E6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lv-LV" sz="1800" b="1" dirty="0">
                <a:solidFill>
                  <a:schemeClr val="dk1"/>
                </a:solidFill>
                <a:latin typeface="Times New Roman"/>
                <a:ea typeface="Times New Roman"/>
                <a:cs typeface="Times New Roman"/>
                <a:sym typeface="Times New Roman"/>
              </a:rPr>
              <a:t>Izglītojoši pasākumi skolēniem </a:t>
            </a:r>
            <a:r>
              <a:rPr lang="lv-LV" sz="1800" b="0" i="0" u="none" strike="noStrike" cap="none" dirty="0">
                <a:solidFill>
                  <a:schemeClr val="dk1"/>
                </a:solidFill>
                <a:latin typeface="Times New Roman"/>
                <a:ea typeface="Times New Roman"/>
                <a:cs typeface="Times New Roman"/>
                <a:sym typeface="Times New Roman"/>
              </a:rPr>
              <a:t>– </a:t>
            </a:r>
            <a:r>
              <a:rPr lang="lv-LV" sz="1800" b="1" i="0" u="none" strike="noStrike" cap="none" dirty="0">
                <a:solidFill>
                  <a:schemeClr val="dk1"/>
                </a:solidFill>
                <a:latin typeface="Times New Roman"/>
                <a:ea typeface="Times New Roman"/>
                <a:cs typeface="Times New Roman"/>
                <a:sym typeface="Times New Roman"/>
              </a:rPr>
              <a:t>2022/23. </a:t>
            </a:r>
            <a:r>
              <a:rPr lang="lv-LV" sz="1800" b="1" i="0" u="none" strike="noStrike" cap="none" dirty="0" err="1">
                <a:solidFill>
                  <a:schemeClr val="dk1"/>
                </a:solidFill>
                <a:latin typeface="Times New Roman"/>
                <a:ea typeface="Times New Roman"/>
                <a:cs typeface="Times New Roman"/>
                <a:sym typeface="Times New Roman"/>
              </a:rPr>
              <a:t>m.g</a:t>
            </a:r>
            <a:r>
              <a:rPr lang="lv-LV" sz="1800" b="1" i="0" u="none" strike="noStrike" cap="none" dirty="0">
                <a:solidFill>
                  <a:schemeClr val="dk1"/>
                </a:solidFill>
                <a:latin typeface="Times New Roman"/>
                <a:ea typeface="Times New Roman"/>
                <a:cs typeface="Times New Roman"/>
                <a:sym typeface="Times New Roman"/>
              </a:rPr>
              <a:t>., vispārizglītojošajās skolās</a:t>
            </a:r>
            <a:r>
              <a:rPr lang="lv-LV" sz="1800" b="0" i="0" u="none" strike="noStrike" cap="none" dirty="0">
                <a:solidFill>
                  <a:schemeClr val="dk1"/>
                </a:solidFill>
                <a:latin typeface="Times New Roman"/>
                <a:ea typeface="Times New Roman"/>
                <a:cs typeface="Times New Roman"/>
                <a:sym typeface="Times New Roman"/>
              </a:rPr>
              <a:t>, interaktīvas nodarbības 40 minūšu garumā 4. un 5.klašu skolēniem izglītošanai par cilvēkiem ar GRT, bērniem ar FT un komunikāciju ar viņiem.</a:t>
            </a:r>
          </a:p>
        </p:txBody>
      </p:sp>
      <p:sp>
        <p:nvSpPr>
          <p:cNvPr id="234" name="Google Shape;234;p14"/>
          <p:cNvSpPr/>
          <p:nvPr/>
        </p:nvSpPr>
        <p:spPr>
          <a:xfrm>
            <a:off x="508967" y="3353612"/>
            <a:ext cx="6636809" cy="1557862"/>
          </a:xfrm>
          <a:prstGeom prst="homePlate">
            <a:avLst>
              <a:gd name="adj" fmla="val 50001"/>
            </a:avLst>
          </a:prstGeom>
          <a:solidFill>
            <a:srgbClr val="FFFF00"/>
          </a:solidFill>
          <a:ln w="12700" cap="flat" cmpd="sng">
            <a:solidFill>
              <a:srgbClr val="C6E6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lv-LV" sz="1800" b="1" i="0" u="none" strike="noStrike" cap="none" dirty="0">
                <a:solidFill>
                  <a:schemeClr val="dk1"/>
                </a:solidFill>
                <a:latin typeface="Times New Roman"/>
                <a:ea typeface="Times New Roman"/>
                <a:cs typeface="Times New Roman"/>
                <a:sym typeface="Times New Roman"/>
              </a:rPr>
              <a:t>Integrējoši pasākumi bērniem un viņu ģimenēm un bērniem ar FT un viņu ģimenēm</a:t>
            </a:r>
            <a:r>
              <a:rPr lang="lv-LV" sz="1800" b="0" i="0" u="none" strike="noStrike" cap="none" dirty="0">
                <a:solidFill>
                  <a:schemeClr val="dk1"/>
                </a:solidFill>
                <a:latin typeface="Times New Roman"/>
                <a:ea typeface="Times New Roman"/>
                <a:cs typeface="Times New Roman"/>
                <a:sym typeface="Times New Roman"/>
              </a:rPr>
              <a:t>: </a:t>
            </a:r>
            <a:endParaRPr lang="lv-LV" sz="1800" dirty="0"/>
          </a:p>
          <a:p>
            <a:pPr marL="0" marR="0" lvl="0" indent="0" algn="ctr" rtl="0">
              <a:lnSpc>
                <a:spcPct val="100000"/>
              </a:lnSpc>
              <a:spcBef>
                <a:spcPts val="0"/>
              </a:spcBef>
              <a:spcAft>
                <a:spcPts val="0"/>
              </a:spcAft>
              <a:buNone/>
            </a:pPr>
            <a:r>
              <a:rPr lang="lv-LV" sz="1800" b="0" i="0" u="none" strike="noStrike" cap="none" dirty="0">
                <a:solidFill>
                  <a:schemeClr val="dk1"/>
                </a:solidFill>
                <a:latin typeface="Times New Roman"/>
                <a:ea typeface="Times New Roman"/>
                <a:cs typeface="Times New Roman"/>
                <a:sym typeface="Times New Roman"/>
              </a:rPr>
              <a:t>(</a:t>
            </a:r>
            <a:r>
              <a:rPr lang="lv-LV" sz="1800" b="1" i="0" u="none" strike="noStrike" cap="none" dirty="0">
                <a:solidFill>
                  <a:schemeClr val="dk1"/>
                </a:solidFill>
                <a:latin typeface="Times New Roman"/>
                <a:ea typeface="Times New Roman"/>
                <a:cs typeface="Times New Roman"/>
                <a:sym typeface="Times New Roman"/>
              </a:rPr>
              <a:t>viena vai divas </a:t>
            </a:r>
            <a:r>
              <a:rPr lang="lv-LV" sz="1800" b="1" dirty="0">
                <a:solidFill>
                  <a:schemeClr val="dk1"/>
                </a:solidFill>
                <a:latin typeface="Times New Roman"/>
                <a:ea typeface="Times New Roman"/>
                <a:cs typeface="Times New Roman"/>
                <a:sym typeface="Times New Roman"/>
              </a:rPr>
              <a:t>i</a:t>
            </a:r>
            <a:r>
              <a:rPr lang="lv-LV" sz="1800" b="1" i="0" u="none" strike="noStrike" cap="none" dirty="0">
                <a:solidFill>
                  <a:schemeClr val="dk1"/>
                </a:solidFill>
                <a:latin typeface="Times New Roman"/>
                <a:ea typeface="Times New Roman"/>
                <a:cs typeface="Times New Roman"/>
                <a:sym typeface="Times New Roman"/>
              </a:rPr>
              <a:t>ntegratīvās nometnes vasaras periodā</a:t>
            </a:r>
            <a:r>
              <a:rPr lang="lv-LV" sz="1800" b="0" i="0" u="none" strike="noStrike" cap="none" dirty="0">
                <a:solidFill>
                  <a:schemeClr val="dk1"/>
                </a:solidFill>
                <a:latin typeface="Times New Roman"/>
                <a:ea typeface="Times New Roman"/>
                <a:cs typeface="Times New Roman"/>
                <a:sym typeface="Times New Roman"/>
              </a:rPr>
              <a:t>)</a:t>
            </a:r>
            <a:endParaRPr sz="1800" b="0" i="0" u="none" strike="noStrike" cap="none" dirty="0">
              <a:solidFill>
                <a:schemeClr val="dk1"/>
              </a:solidFill>
              <a:latin typeface="Times New Roman"/>
              <a:ea typeface="Times New Roman"/>
              <a:cs typeface="Times New Roman"/>
              <a:sym typeface="Times New Roman"/>
            </a:endParaRPr>
          </a:p>
        </p:txBody>
      </p:sp>
      <p:sp>
        <p:nvSpPr>
          <p:cNvPr id="235" name="Google Shape;235;p14"/>
          <p:cNvSpPr/>
          <p:nvPr/>
        </p:nvSpPr>
        <p:spPr>
          <a:xfrm>
            <a:off x="508967" y="4994821"/>
            <a:ext cx="5630673" cy="1557862"/>
          </a:xfrm>
          <a:prstGeom prst="homePlate">
            <a:avLst>
              <a:gd name="adj" fmla="val 50001"/>
            </a:avLst>
          </a:prstGeom>
          <a:solidFill>
            <a:srgbClr val="FFFF00"/>
          </a:solidFill>
          <a:ln w="12700" cap="flat" cmpd="sng">
            <a:solidFill>
              <a:srgbClr val="C6E67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lv-LV" sz="1800" b="1" i="0" u="none" strike="noStrike" cap="none" dirty="0">
                <a:solidFill>
                  <a:schemeClr val="dk1"/>
                </a:solidFill>
                <a:latin typeface="Times New Roman"/>
                <a:ea typeface="Times New Roman"/>
                <a:cs typeface="Times New Roman"/>
                <a:sym typeface="Times New Roman"/>
              </a:rPr>
              <a:t>Apkopojošs video par projekta «Kurzeme visiem» ietvaros paveikto, projekta noslēguma pasākums </a:t>
            </a:r>
            <a:endParaRPr sz="1800" b="0" i="0" u="none" strike="noStrike" cap="none" dirty="0">
              <a:solidFill>
                <a:schemeClr val="dk1"/>
              </a:solidFill>
              <a:latin typeface="Times New Roman"/>
              <a:ea typeface="Times New Roman"/>
              <a:cs typeface="Times New Roman"/>
              <a:sym typeface="Times New Roman"/>
            </a:endParaRPr>
          </a:p>
        </p:txBody>
      </p:sp>
      <p:pic>
        <p:nvPicPr>
          <p:cNvPr id="1026" name="Picture 2" descr="Create your own explainer video in minutes - simpleshow video maker">
            <a:extLst>
              <a:ext uri="{FF2B5EF4-FFF2-40B4-BE49-F238E27FC236}">
                <a16:creationId xmlns:a16="http://schemas.microsoft.com/office/drawing/2014/main" id="{2D0E5864-0766-46E0-94C9-36D2E68D4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7470" y="1808430"/>
            <a:ext cx="1167849" cy="99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412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a:spLocks noGrp="1"/>
          </p:cNvSpPr>
          <p:nvPr>
            <p:ph type="title"/>
          </p:nvPr>
        </p:nvSpPr>
        <p:spPr>
          <a:xfrm>
            <a:off x="189225" y="274365"/>
            <a:ext cx="9517864" cy="112074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89"/>
              </a:buClr>
              <a:buSzPts val="4000"/>
              <a:buFont typeface="Times New Roman"/>
              <a:buNone/>
            </a:pPr>
            <a:r>
              <a:rPr lang="lv-LV" sz="4000" b="1" dirty="0">
                <a:solidFill>
                  <a:srgbClr val="002C89"/>
                </a:solidFill>
                <a:latin typeface="Times New Roman"/>
                <a:ea typeface="Times New Roman"/>
                <a:cs typeface="Times New Roman"/>
                <a:sym typeface="Times New Roman"/>
              </a:rPr>
              <a:t>Projekta publicitātes pasākumi </a:t>
            </a:r>
            <a:endParaRPr sz="4000" dirty="0">
              <a:solidFill>
                <a:srgbClr val="002C89"/>
              </a:solidFill>
            </a:endParaRPr>
          </a:p>
        </p:txBody>
      </p:sp>
      <p:sp>
        <p:nvSpPr>
          <p:cNvPr id="244" name="Google Shape;244;p15"/>
          <p:cNvSpPr txBox="1">
            <a:spLocks noGrp="1"/>
          </p:cNvSpPr>
          <p:nvPr>
            <p:ph type="body" idx="1"/>
          </p:nvPr>
        </p:nvSpPr>
        <p:spPr>
          <a:xfrm>
            <a:off x="0" y="2024969"/>
            <a:ext cx="7272806" cy="2808062"/>
          </a:xfrm>
          <a:prstGeom prst="rect">
            <a:avLst/>
          </a:prstGeom>
          <a:noFill/>
          <a:ln>
            <a:noFill/>
          </a:ln>
        </p:spPr>
        <p:txBody>
          <a:bodyPr spcFirstLastPara="1" wrap="square" lIns="91425" tIns="45700" rIns="91425" bIns="45700" anchor="t" anchorCtr="0">
            <a:noAutofit/>
          </a:bodyPr>
          <a:lstStyle/>
          <a:p>
            <a:pPr marL="630237" lvl="2" indent="-457200" algn="l" rtl="0">
              <a:lnSpc>
                <a:spcPct val="80000"/>
              </a:lnSpc>
              <a:spcBef>
                <a:spcPts val="0"/>
              </a:spcBef>
              <a:spcAft>
                <a:spcPts val="0"/>
              </a:spcAft>
              <a:buSzPts val="2240"/>
              <a:buChar char="►"/>
            </a:pPr>
            <a:r>
              <a:rPr lang="lv-LV" sz="2800" b="1" dirty="0">
                <a:solidFill>
                  <a:srgbClr val="002C89"/>
                </a:solidFill>
                <a:latin typeface="Times New Roman"/>
                <a:ea typeface="Times New Roman"/>
                <a:cs typeface="Times New Roman"/>
                <a:sym typeface="Times New Roman"/>
              </a:rPr>
              <a:t>Vienmēr </a:t>
            </a:r>
            <a:r>
              <a:rPr lang="lv-LV" sz="2800" dirty="0">
                <a:solidFill>
                  <a:srgbClr val="002C89"/>
                </a:solidFill>
                <a:latin typeface="Times New Roman"/>
                <a:ea typeface="Times New Roman"/>
                <a:cs typeface="Times New Roman"/>
                <a:sym typeface="Times New Roman"/>
              </a:rPr>
              <a:t>īstenošanā:  plāksnes, plakāti</a:t>
            </a:r>
            <a:endParaRPr dirty="0"/>
          </a:p>
          <a:p>
            <a:pPr marL="630237" lvl="2" indent="-314960" algn="ctr" rtl="0">
              <a:lnSpc>
                <a:spcPct val="80000"/>
              </a:lnSpc>
              <a:spcBef>
                <a:spcPts val="0"/>
              </a:spcBef>
              <a:spcAft>
                <a:spcPts val="0"/>
              </a:spcAft>
              <a:buSzPts val="2240"/>
              <a:buNone/>
            </a:pPr>
            <a:endParaRPr sz="2800" dirty="0">
              <a:solidFill>
                <a:srgbClr val="002C89"/>
              </a:solidFill>
              <a:latin typeface="Times New Roman"/>
              <a:ea typeface="Times New Roman"/>
              <a:cs typeface="Times New Roman"/>
              <a:sym typeface="Times New Roman"/>
            </a:endParaRPr>
          </a:p>
          <a:p>
            <a:pPr marL="630237" lvl="2" indent="-457200" algn="l" rtl="0">
              <a:lnSpc>
                <a:spcPct val="80000"/>
              </a:lnSpc>
              <a:spcBef>
                <a:spcPts val="0"/>
              </a:spcBef>
              <a:spcAft>
                <a:spcPts val="0"/>
              </a:spcAft>
              <a:buSzPts val="2240"/>
              <a:buChar char="►"/>
            </a:pPr>
            <a:r>
              <a:rPr lang="lv-LV" sz="2800" dirty="0">
                <a:solidFill>
                  <a:srgbClr val="002C89"/>
                </a:solidFill>
                <a:latin typeface="Times New Roman"/>
                <a:ea typeface="Times New Roman"/>
                <a:cs typeface="Times New Roman"/>
                <a:sym typeface="Times New Roman"/>
              </a:rPr>
              <a:t>Informācija partneru </a:t>
            </a:r>
            <a:r>
              <a:rPr lang="lv-LV" sz="2800" b="1" dirty="0">
                <a:solidFill>
                  <a:srgbClr val="002C89"/>
                </a:solidFill>
                <a:latin typeface="Times New Roman"/>
                <a:ea typeface="Times New Roman"/>
                <a:cs typeface="Times New Roman"/>
                <a:sym typeface="Times New Roman"/>
              </a:rPr>
              <a:t>mājas lapās </a:t>
            </a:r>
            <a:r>
              <a:rPr lang="lv-LV" sz="2800" dirty="0">
                <a:solidFill>
                  <a:srgbClr val="002C89"/>
                </a:solidFill>
                <a:latin typeface="Times New Roman"/>
                <a:ea typeface="Times New Roman"/>
                <a:cs typeface="Times New Roman"/>
                <a:sym typeface="Times New Roman"/>
              </a:rPr>
              <a:t>- vismaz </a:t>
            </a:r>
            <a:r>
              <a:rPr lang="lv-LV" sz="2800" b="1" dirty="0">
                <a:solidFill>
                  <a:srgbClr val="002C89"/>
                </a:solidFill>
                <a:latin typeface="Times New Roman"/>
                <a:ea typeface="Times New Roman"/>
                <a:cs typeface="Times New Roman"/>
                <a:sym typeface="Times New Roman"/>
              </a:rPr>
              <a:t>1 reizi ceturksnī, pievienojot logo ansambli!</a:t>
            </a:r>
            <a:endParaRPr dirty="0"/>
          </a:p>
          <a:p>
            <a:pPr marL="630237" lvl="2" indent="-314960" algn="l" rtl="0">
              <a:lnSpc>
                <a:spcPct val="80000"/>
              </a:lnSpc>
              <a:spcBef>
                <a:spcPts val="0"/>
              </a:spcBef>
              <a:spcAft>
                <a:spcPts val="0"/>
              </a:spcAft>
              <a:buSzPts val="2240"/>
              <a:buNone/>
            </a:pPr>
            <a:endParaRPr sz="2800" b="1" dirty="0">
              <a:solidFill>
                <a:srgbClr val="002C89"/>
              </a:solidFill>
              <a:latin typeface="Times New Roman"/>
              <a:ea typeface="Times New Roman"/>
              <a:cs typeface="Times New Roman"/>
              <a:sym typeface="Times New Roman"/>
            </a:endParaRPr>
          </a:p>
          <a:p>
            <a:pPr marL="630237" lvl="2" indent="-457200" algn="l" rtl="0">
              <a:lnSpc>
                <a:spcPct val="80000"/>
              </a:lnSpc>
              <a:spcBef>
                <a:spcPts val="0"/>
              </a:spcBef>
              <a:spcAft>
                <a:spcPts val="0"/>
              </a:spcAft>
              <a:buSzPts val="2240"/>
              <a:buChar char="►"/>
            </a:pPr>
            <a:r>
              <a:rPr lang="lv-LV" sz="2800" b="1" dirty="0">
                <a:solidFill>
                  <a:srgbClr val="002C89"/>
                </a:solidFill>
                <a:latin typeface="Times New Roman"/>
                <a:ea typeface="Times New Roman"/>
                <a:cs typeface="Times New Roman"/>
                <a:sym typeface="Times New Roman"/>
              </a:rPr>
              <a:t>Papildu publicitātes raksti un </a:t>
            </a:r>
          </a:p>
          <a:p>
            <a:pPr marL="173037" lvl="2" indent="0" algn="l" rtl="0">
              <a:lnSpc>
                <a:spcPct val="80000"/>
              </a:lnSpc>
              <a:spcBef>
                <a:spcPts val="0"/>
              </a:spcBef>
              <a:spcAft>
                <a:spcPts val="0"/>
              </a:spcAft>
              <a:buSzPts val="2240"/>
              <a:buNone/>
            </a:pPr>
            <a:r>
              <a:rPr lang="lv-LV" sz="2800" b="1" dirty="0">
                <a:solidFill>
                  <a:srgbClr val="002C89"/>
                </a:solidFill>
                <a:latin typeface="Times New Roman"/>
                <a:ea typeface="Times New Roman"/>
                <a:cs typeface="Times New Roman"/>
                <a:sym typeface="Times New Roman"/>
              </a:rPr>
              <a:t>     pasākumi  vienmēr ir atbalstāmi!</a:t>
            </a:r>
            <a:endParaRPr dirty="0"/>
          </a:p>
          <a:p>
            <a:pPr marL="630237" lvl="2" indent="-314960" algn="l" rtl="0">
              <a:lnSpc>
                <a:spcPct val="80000"/>
              </a:lnSpc>
              <a:spcBef>
                <a:spcPts val="0"/>
              </a:spcBef>
              <a:spcAft>
                <a:spcPts val="0"/>
              </a:spcAft>
              <a:buSzPts val="2240"/>
              <a:buNone/>
            </a:pPr>
            <a:endParaRPr sz="2800" b="1" dirty="0">
              <a:solidFill>
                <a:srgbClr val="002C89"/>
              </a:solidFill>
              <a:latin typeface="Times New Roman"/>
              <a:ea typeface="Times New Roman"/>
              <a:cs typeface="Times New Roman"/>
              <a:sym typeface="Times New Roman"/>
            </a:endParaRPr>
          </a:p>
          <a:p>
            <a:pPr marL="0" lvl="0" indent="0" algn="ctr" rtl="0">
              <a:lnSpc>
                <a:spcPct val="80000"/>
              </a:lnSpc>
              <a:spcBef>
                <a:spcPts val="0"/>
              </a:spcBef>
              <a:spcAft>
                <a:spcPts val="0"/>
              </a:spcAft>
              <a:buSzPts val="2880"/>
              <a:buNone/>
            </a:pPr>
            <a:endParaRPr sz="3600" b="1" dirty="0">
              <a:solidFill>
                <a:srgbClr val="002C89"/>
              </a:solidFill>
              <a:latin typeface="Times New Roman"/>
              <a:ea typeface="Times New Roman"/>
              <a:cs typeface="Times New Roman"/>
              <a:sym typeface="Times New Roman"/>
            </a:endParaRPr>
          </a:p>
        </p:txBody>
      </p:sp>
      <p:pic>
        <p:nvPicPr>
          <p:cNvPr id="245" name="Google Shape;245;p15"/>
          <p:cNvPicPr preferRelativeResize="0"/>
          <p:nvPr/>
        </p:nvPicPr>
        <p:blipFill rotWithShape="1">
          <a:blip r:embed="rId3">
            <a:alphaModFix/>
          </a:blip>
          <a:srcRect/>
          <a:stretch/>
        </p:blipFill>
        <p:spPr>
          <a:xfrm>
            <a:off x="1529011" y="5263153"/>
            <a:ext cx="6228692" cy="1320482"/>
          </a:xfrm>
          <a:prstGeom prst="rect">
            <a:avLst/>
          </a:prstGeom>
          <a:noFill/>
          <a:ln w="38100">
            <a:solidFill>
              <a:srgbClr val="C9CE3A"/>
            </a:solidFill>
          </a:ln>
        </p:spPr>
      </p:pic>
      <p:cxnSp>
        <p:nvCxnSpPr>
          <p:cNvPr id="246" name="Google Shape;246;p15"/>
          <p:cNvCxnSpPr>
            <a:cxnSpLocks/>
          </p:cNvCxnSpPr>
          <p:nvPr/>
        </p:nvCxnSpPr>
        <p:spPr>
          <a:xfrm rot="16200000" flipH="1">
            <a:off x="5183995" y="3465801"/>
            <a:ext cx="1824010" cy="1770695"/>
          </a:xfrm>
          <a:prstGeom prst="bentConnector3">
            <a:avLst>
              <a:gd name="adj1" fmla="val 2048"/>
            </a:avLst>
          </a:prstGeom>
          <a:noFill/>
          <a:ln w="76200" cap="flat" cmpd="sng">
            <a:solidFill>
              <a:srgbClr val="C9CE3A"/>
            </a:solidFill>
            <a:prstDash val="solid"/>
            <a:round/>
            <a:headEnd type="none" w="sm" len="sm"/>
            <a:tailEnd type="stealth" w="med" len="med"/>
          </a:ln>
        </p:spPr>
      </p:cxnSp>
      <p:pic>
        <p:nvPicPr>
          <p:cNvPr id="247" name="Google Shape;247;p15"/>
          <p:cNvPicPr preferRelativeResize="0"/>
          <p:nvPr/>
        </p:nvPicPr>
        <p:blipFill rotWithShape="1">
          <a:blip r:embed="rId4">
            <a:alphaModFix/>
          </a:blip>
          <a:srcRect/>
          <a:stretch/>
        </p:blipFill>
        <p:spPr>
          <a:xfrm>
            <a:off x="7397566" y="1963254"/>
            <a:ext cx="2107813" cy="2951778"/>
          </a:xfrm>
          <a:prstGeom prst="rect">
            <a:avLst/>
          </a:prstGeom>
          <a:noFill/>
          <a:ln>
            <a:noFill/>
          </a:ln>
        </p:spPr>
      </p:pic>
      <p:cxnSp>
        <p:nvCxnSpPr>
          <p:cNvPr id="21" name="Taisns savienotājs 20">
            <a:extLst>
              <a:ext uri="{FF2B5EF4-FFF2-40B4-BE49-F238E27FC236}">
                <a16:creationId xmlns:a16="http://schemas.microsoft.com/office/drawing/2014/main" id="{9BBE4272-B1EA-7E91-AED2-1FEC87D4D30E}"/>
              </a:ext>
            </a:extLst>
          </p:cNvPr>
          <p:cNvCxnSpPr>
            <a:cxnSpLocks/>
          </p:cNvCxnSpPr>
          <p:nvPr/>
        </p:nvCxnSpPr>
        <p:spPr>
          <a:xfrm flipH="1">
            <a:off x="4857939" y="3477243"/>
            <a:ext cx="2123409" cy="0"/>
          </a:xfrm>
          <a:prstGeom prst="line">
            <a:avLst/>
          </a:prstGeom>
          <a:ln w="76200">
            <a:solidFill>
              <a:srgbClr val="C9CE3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title"/>
          </p:nvPr>
        </p:nvSpPr>
        <p:spPr>
          <a:xfrm>
            <a:off x="8874" y="464344"/>
            <a:ext cx="9336360"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002C89"/>
              </a:buClr>
              <a:buSzPts val="3600"/>
              <a:buFont typeface="Times New Roman"/>
              <a:buNone/>
            </a:pPr>
            <a:r>
              <a:rPr lang="lv-LV" b="1">
                <a:solidFill>
                  <a:srgbClr val="002C89"/>
                </a:solidFill>
                <a:latin typeface="Times New Roman"/>
                <a:ea typeface="Times New Roman"/>
                <a:cs typeface="Times New Roman"/>
                <a:sym typeface="Times New Roman"/>
              </a:rPr>
              <a:t> </a:t>
            </a:r>
            <a:r>
              <a:rPr lang="lv-LV" sz="4000" b="1">
                <a:solidFill>
                  <a:srgbClr val="002C89"/>
                </a:solidFill>
                <a:latin typeface="Times New Roman"/>
                <a:ea typeface="Times New Roman"/>
                <a:cs typeface="Times New Roman"/>
                <a:sym typeface="Times New Roman"/>
              </a:rPr>
              <a:t>www</a:t>
            </a:r>
            <a:r>
              <a:rPr lang="lv-LV" b="1">
                <a:solidFill>
                  <a:srgbClr val="002C89"/>
                </a:solidFill>
                <a:latin typeface="Times New Roman"/>
                <a:ea typeface="Times New Roman"/>
                <a:cs typeface="Times New Roman"/>
                <a:sym typeface="Times New Roman"/>
              </a:rPr>
              <a:t>.kurzemevisiem.lv</a:t>
            </a:r>
            <a:endParaRPr/>
          </a:p>
        </p:txBody>
      </p:sp>
      <p:pic>
        <p:nvPicPr>
          <p:cNvPr id="253" name="Google Shape;253;p16"/>
          <p:cNvPicPr preferRelativeResize="0"/>
          <p:nvPr/>
        </p:nvPicPr>
        <p:blipFill rotWithShape="1">
          <a:blip r:embed="rId3">
            <a:alphaModFix/>
          </a:blip>
          <a:srcRect/>
          <a:stretch/>
        </p:blipFill>
        <p:spPr>
          <a:xfrm>
            <a:off x="407368" y="1323504"/>
            <a:ext cx="8780016" cy="50701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7"/>
          <p:cNvSpPr txBox="1">
            <a:spLocks noGrp="1"/>
          </p:cNvSpPr>
          <p:nvPr>
            <p:ph type="title"/>
          </p:nvPr>
        </p:nvSpPr>
        <p:spPr>
          <a:xfrm>
            <a:off x="191344" y="519567"/>
            <a:ext cx="10729192" cy="6886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89"/>
              </a:buClr>
              <a:buSzPts val="4000"/>
              <a:buFont typeface="Times New Roman"/>
              <a:buNone/>
            </a:pPr>
            <a:r>
              <a:rPr lang="lv-LV" sz="4000" b="1" dirty="0">
                <a:solidFill>
                  <a:srgbClr val="002C89"/>
                </a:solidFill>
                <a:latin typeface="Times New Roman"/>
                <a:ea typeface="Times New Roman"/>
                <a:cs typeface="Times New Roman"/>
                <a:sym typeface="Times New Roman"/>
              </a:rPr>
              <a:t>Projekta vadība</a:t>
            </a:r>
            <a:endParaRPr sz="4000" dirty="0">
              <a:solidFill>
                <a:srgbClr val="002C89"/>
              </a:solidFill>
            </a:endParaRPr>
          </a:p>
        </p:txBody>
      </p:sp>
      <p:sp>
        <p:nvSpPr>
          <p:cNvPr id="259" name="Google Shape;259;p17"/>
          <p:cNvSpPr txBox="1">
            <a:spLocks noGrp="1"/>
          </p:cNvSpPr>
          <p:nvPr>
            <p:ph type="body" idx="1"/>
          </p:nvPr>
        </p:nvSpPr>
        <p:spPr>
          <a:xfrm>
            <a:off x="0" y="1702676"/>
            <a:ext cx="11568608" cy="4935302"/>
          </a:xfrm>
          <a:prstGeom prst="rect">
            <a:avLst/>
          </a:prstGeom>
          <a:noFill/>
          <a:ln>
            <a:noFill/>
          </a:ln>
        </p:spPr>
        <p:txBody>
          <a:bodyPr spcFirstLastPara="1" wrap="square" lIns="91425" tIns="45700" rIns="91425" bIns="45700" anchor="t" anchorCtr="0">
            <a:normAutofit fontScale="92500" lnSpcReduction="10000"/>
          </a:bodyPr>
          <a:lstStyle/>
          <a:p>
            <a:pPr marL="173037" lvl="2" indent="0" algn="ctr" rtl="0">
              <a:spcBef>
                <a:spcPts val="0"/>
              </a:spcBef>
              <a:spcAft>
                <a:spcPts val="0"/>
              </a:spcAft>
              <a:buSzPts val="2880"/>
              <a:buNone/>
            </a:pPr>
            <a:r>
              <a:rPr lang="lv-LV" sz="3600" dirty="0">
                <a:solidFill>
                  <a:srgbClr val="002C89"/>
                </a:solidFill>
                <a:latin typeface="Times New Roman"/>
                <a:ea typeface="Times New Roman"/>
                <a:cs typeface="Times New Roman"/>
                <a:sym typeface="Times New Roman"/>
              </a:rPr>
              <a:t>KPR iesniedzis un CFLA </a:t>
            </a:r>
            <a:r>
              <a:rPr lang="lv-LV" sz="3600" b="1" dirty="0">
                <a:solidFill>
                  <a:srgbClr val="002C89"/>
                </a:solidFill>
                <a:latin typeface="Times New Roman"/>
                <a:ea typeface="Times New Roman"/>
                <a:cs typeface="Times New Roman"/>
                <a:sym typeface="Times New Roman"/>
              </a:rPr>
              <a:t>apstiprinājusi MP27 </a:t>
            </a:r>
            <a:endParaRPr b="1" dirty="0"/>
          </a:p>
          <a:p>
            <a:pPr marL="173037" lvl="2" indent="0" algn="ctr" rtl="0">
              <a:spcBef>
                <a:spcPts val="0"/>
              </a:spcBef>
              <a:spcAft>
                <a:spcPts val="0"/>
              </a:spcAft>
              <a:buSzPts val="2880"/>
              <a:buNone/>
            </a:pPr>
            <a:r>
              <a:rPr lang="lv-LV" sz="3600" dirty="0">
                <a:solidFill>
                  <a:srgbClr val="002C89"/>
                </a:solidFill>
                <a:latin typeface="Times New Roman"/>
                <a:ea typeface="Times New Roman"/>
                <a:cs typeface="Times New Roman"/>
                <a:sym typeface="Times New Roman"/>
              </a:rPr>
              <a:t>Izskatīšanā ir MP28</a:t>
            </a:r>
          </a:p>
          <a:p>
            <a:pPr marL="173037" lvl="2" indent="0" algn="ctr" rtl="0">
              <a:spcBef>
                <a:spcPts val="0"/>
              </a:spcBef>
              <a:spcAft>
                <a:spcPts val="0"/>
              </a:spcAft>
              <a:buSzPts val="2880"/>
              <a:buNone/>
            </a:pPr>
            <a:r>
              <a:rPr lang="lv-LV" sz="3600" dirty="0">
                <a:solidFill>
                  <a:srgbClr val="002C89"/>
                </a:solidFill>
                <a:latin typeface="Times New Roman"/>
                <a:ea typeface="Times New Roman"/>
                <a:cs typeface="Times New Roman"/>
                <a:sym typeface="Times New Roman"/>
              </a:rPr>
              <a:t>Pieprasīti izdevumi EUR </a:t>
            </a:r>
            <a:r>
              <a:rPr lang="lv-LV" sz="3600" dirty="0">
                <a:solidFill>
                  <a:srgbClr val="002C89"/>
                </a:solidFill>
                <a:latin typeface="Times New Roman"/>
                <a:cs typeface="Times New Roman"/>
              </a:rPr>
              <a:t>3 238 952.30 apmērā, </a:t>
            </a:r>
            <a:r>
              <a:rPr lang="lv-LV" sz="3600" b="1" dirty="0">
                <a:solidFill>
                  <a:srgbClr val="002C89"/>
                </a:solidFill>
                <a:latin typeface="Times New Roman"/>
                <a:cs typeface="Times New Roman"/>
              </a:rPr>
              <a:t>apstiprināti izdevumi EUR 2 807 807.99 apmērā</a:t>
            </a:r>
            <a:endParaRPr lang="lv-LV" sz="3600" b="1" dirty="0">
              <a:solidFill>
                <a:srgbClr val="002C89"/>
              </a:solidFill>
              <a:latin typeface="Times New Roman"/>
              <a:cs typeface="Times New Roman"/>
              <a:sym typeface="Times New Roman"/>
            </a:endParaRPr>
          </a:p>
          <a:p>
            <a:pPr marL="173037" lvl="2" indent="0" algn="ctr" rtl="0">
              <a:spcBef>
                <a:spcPts val="0"/>
              </a:spcBef>
              <a:spcAft>
                <a:spcPts val="0"/>
              </a:spcAft>
              <a:buSzPts val="2880"/>
              <a:buNone/>
            </a:pPr>
            <a:endParaRPr lang="lv-LV" sz="3600" dirty="0">
              <a:solidFill>
                <a:srgbClr val="002C89"/>
              </a:solidFill>
              <a:latin typeface="Times New Roman"/>
              <a:cs typeface="Times New Roman"/>
              <a:sym typeface="Times New Roman"/>
            </a:endParaRPr>
          </a:p>
          <a:p>
            <a:pPr marL="173037" lvl="2" indent="0" algn="ctr" rtl="0">
              <a:spcBef>
                <a:spcPts val="0"/>
              </a:spcBef>
              <a:spcAft>
                <a:spcPts val="0"/>
              </a:spcAft>
              <a:buSzPts val="2880"/>
              <a:buNone/>
            </a:pPr>
            <a:r>
              <a:rPr lang="lv-LV" sz="3600" dirty="0">
                <a:solidFill>
                  <a:srgbClr val="002C89"/>
                </a:solidFill>
                <a:latin typeface="Times New Roman"/>
                <a:cs typeface="Times New Roman"/>
                <a:sym typeface="Times New Roman"/>
              </a:rPr>
              <a:t>Apstiprināti LG12</a:t>
            </a:r>
            <a:endParaRPr dirty="0"/>
          </a:p>
          <a:p>
            <a:pPr marL="173037" lvl="2" indent="0" algn="ctr" rtl="0">
              <a:spcBef>
                <a:spcPts val="0"/>
              </a:spcBef>
              <a:spcAft>
                <a:spcPts val="0"/>
              </a:spcAft>
              <a:buSzPts val="2880"/>
              <a:buNone/>
            </a:pPr>
            <a:endParaRPr lang="lv-LV" sz="3600" b="1" i="1" dirty="0">
              <a:solidFill>
                <a:srgbClr val="002C89"/>
              </a:solidFill>
              <a:latin typeface="Times New Roman"/>
              <a:ea typeface="Times New Roman"/>
              <a:cs typeface="Times New Roman"/>
              <a:sym typeface="Times New Roman"/>
            </a:endParaRPr>
          </a:p>
          <a:p>
            <a:pPr marL="173037" lvl="2" indent="0" algn="ctr" rtl="0">
              <a:spcBef>
                <a:spcPts val="0"/>
              </a:spcBef>
              <a:spcAft>
                <a:spcPts val="0"/>
              </a:spcAft>
              <a:buSzPts val="2880"/>
              <a:buNone/>
            </a:pPr>
            <a:r>
              <a:rPr lang="lv-LV" sz="3600" b="1" i="1" dirty="0">
                <a:solidFill>
                  <a:srgbClr val="002C89"/>
                </a:solidFill>
                <a:latin typeface="Times New Roman"/>
                <a:ea typeface="Times New Roman"/>
                <a:cs typeface="Times New Roman"/>
                <a:sym typeface="Times New Roman"/>
              </a:rPr>
              <a:t>Joprojām labprāt dodamies individuālās vizītēs, lai pārrunātu jautājumus, saistītus ar projekta ieviešanu un SBSP nodrošināšanu.</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a:spLocks noGrp="1"/>
          </p:cNvSpPr>
          <p:nvPr>
            <p:ph type="title"/>
          </p:nvPr>
        </p:nvSpPr>
        <p:spPr>
          <a:xfrm>
            <a:off x="191344" y="260647"/>
            <a:ext cx="10729192" cy="93610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1"/>
              </a:buClr>
              <a:buSzPts val="4400"/>
              <a:buFont typeface="Trebuchet MS"/>
              <a:buNone/>
            </a:pPr>
            <a:br>
              <a:rPr lang="lv-LV" dirty="0"/>
            </a:br>
            <a:r>
              <a:rPr lang="lv-LV" sz="4400" b="1" dirty="0">
                <a:solidFill>
                  <a:srgbClr val="002C89"/>
                </a:solidFill>
                <a:latin typeface="Times New Roman"/>
                <a:ea typeface="Times New Roman"/>
                <a:cs typeface="Times New Roman"/>
                <a:sym typeface="Times New Roman"/>
              </a:rPr>
              <a:t>Projekta «Kurzeme visiem» mērķa grupas</a:t>
            </a:r>
            <a:br>
              <a:rPr lang="lv-LV" sz="4800" b="1" dirty="0">
                <a:solidFill>
                  <a:srgbClr val="000099"/>
                </a:solidFill>
              </a:rPr>
            </a:br>
            <a:endParaRPr sz="4000" b="1" dirty="0">
              <a:solidFill>
                <a:srgbClr val="000099"/>
              </a:solidFill>
              <a:latin typeface="Calibri"/>
              <a:ea typeface="Calibri"/>
              <a:cs typeface="Calibri"/>
              <a:sym typeface="Calibri"/>
            </a:endParaRPr>
          </a:p>
        </p:txBody>
      </p:sp>
      <p:sp>
        <p:nvSpPr>
          <p:cNvPr id="156" name="Google Shape;156;p2"/>
          <p:cNvSpPr txBox="1">
            <a:spLocks noGrp="1"/>
          </p:cNvSpPr>
          <p:nvPr>
            <p:ph type="body" idx="1"/>
          </p:nvPr>
        </p:nvSpPr>
        <p:spPr>
          <a:xfrm>
            <a:off x="191344" y="1196753"/>
            <a:ext cx="11783779" cy="5400600"/>
          </a:xfrm>
          <a:prstGeom prst="rect">
            <a:avLst/>
          </a:prstGeom>
          <a:noFill/>
          <a:ln>
            <a:noFill/>
          </a:ln>
        </p:spPr>
        <p:txBody>
          <a:bodyPr spcFirstLastPara="1" wrap="square" lIns="91425" tIns="45700" rIns="91425" bIns="45700" anchor="t" anchorCtr="0">
            <a:normAutofit fontScale="70000" lnSpcReduction="20000"/>
          </a:bodyPr>
          <a:lstStyle/>
          <a:p>
            <a:pPr marL="342900" indent="-342900">
              <a:lnSpc>
                <a:spcPct val="120000"/>
              </a:lnSpc>
              <a:spcBef>
                <a:spcPts val="800"/>
              </a:spcBef>
              <a:buSzPts val="2640"/>
            </a:pPr>
            <a:r>
              <a:rPr lang="lv-LV" sz="3000" b="1" dirty="0">
                <a:solidFill>
                  <a:srgbClr val="002C89"/>
                </a:solidFill>
                <a:latin typeface="Times New Roman"/>
                <a:cs typeface="Times New Roman"/>
                <a:sym typeface="Times New Roman"/>
              </a:rPr>
              <a:t>Pilngadīgas personas ar GRT* (I un II inv.gr.)</a:t>
            </a:r>
            <a:r>
              <a:rPr lang="lv-LV" sz="3000" dirty="0">
                <a:solidFill>
                  <a:srgbClr val="002C89"/>
                </a:solidFill>
                <a:latin typeface="Times New Roman"/>
                <a:cs typeface="Times New Roman"/>
                <a:sym typeface="Times New Roman"/>
              </a:rPr>
              <a:t>, kuras:</a:t>
            </a:r>
            <a:endParaRPr sz="3000" dirty="0">
              <a:solidFill>
                <a:srgbClr val="002C89"/>
              </a:solidFill>
              <a:latin typeface="Times New Roman"/>
              <a:cs typeface="Times New Roman"/>
            </a:endParaRPr>
          </a:p>
          <a:p>
            <a:pPr marL="439738" lvl="1" indent="-342900">
              <a:lnSpc>
                <a:spcPct val="120000"/>
              </a:lnSpc>
              <a:spcBef>
                <a:spcPts val="800"/>
              </a:spcBef>
              <a:buSzPts val="2640"/>
            </a:pPr>
            <a:r>
              <a:rPr lang="lv-LV" sz="2800" dirty="0">
                <a:solidFill>
                  <a:srgbClr val="002C89"/>
                </a:solidFill>
                <a:latin typeface="Times New Roman"/>
                <a:cs typeface="Times New Roman"/>
                <a:sym typeface="Times New Roman"/>
              </a:rPr>
              <a:t>saņem pakalpojumus VSAC;</a:t>
            </a:r>
            <a:endParaRPr sz="2800" dirty="0">
              <a:solidFill>
                <a:srgbClr val="002C89"/>
              </a:solidFill>
              <a:latin typeface="Times New Roman"/>
              <a:cs typeface="Times New Roman"/>
            </a:endParaRPr>
          </a:p>
          <a:p>
            <a:pPr marL="439738" lvl="1" indent="-342900">
              <a:lnSpc>
                <a:spcPct val="120000"/>
              </a:lnSpc>
              <a:spcBef>
                <a:spcPts val="800"/>
              </a:spcBef>
              <a:buSzPts val="2640"/>
            </a:pPr>
            <a:r>
              <a:rPr lang="lv-LV" sz="2800" dirty="0">
                <a:solidFill>
                  <a:srgbClr val="002C89"/>
                </a:solidFill>
                <a:latin typeface="Times New Roman"/>
                <a:cs typeface="Times New Roman"/>
                <a:sym typeface="Times New Roman"/>
              </a:rPr>
              <a:t>dzīvo pašvaldībā un potenciāli var nonākt VSAC;</a:t>
            </a:r>
          </a:p>
          <a:p>
            <a:pPr marL="439738" lvl="1" indent="-342900">
              <a:lnSpc>
                <a:spcPct val="120000"/>
              </a:lnSpc>
              <a:spcBef>
                <a:spcPts val="800"/>
              </a:spcBef>
              <a:buSzPts val="2640"/>
            </a:pPr>
            <a:r>
              <a:rPr lang="lv-LV" sz="2800" dirty="0">
                <a:solidFill>
                  <a:srgbClr val="002C89"/>
                </a:solidFill>
                <a:latin typeface="Times New Roman"/>
                <a:cs typeface="Times New Roman"/>
                <a:sym typeface="Times New Roman"/>
              </a:rPr>
              <a:t>pakalpojumu </a:t>
            </a:r>
            <a:r>
              <a:rPr lang="lv-LV" sz="2800" b="1" dirty="0">
                <a:solidFill>
                  <a:srgbClr val="002C89"/>
                </a:solidFill>
                <a:latin typeface="Times New Roman"/>
                <a:cs typeface="Times New Roman"/>
                <a:sym typeface="Times New Roman"/>
              </a:rPr>
              <a:t>saņemšanai nepieciešama </a:t>
            </a:r>
            <a:r>
              <a:rPr lang="lv-LV" sz="2800" dirty="0">
                <a:solidFill>
                  <a:srgbClr val="002C89"/>
                </a:solidFill>
                <a:latin typeface="Times New Roman"/>
                <a:cs typeface="Times New Roman"/>
                <a:sym typeface="Times New Roman"/>
              </a:rPr>
              <a:t>individuālo vajadzību </a:t>
            </a:r>
            <a:r>
              <a:rPr lang="lv-LV" sz="2800" b="1" dirty="0">
                <a:solidFill>
                  <a:srgbClr val="002C89"/>
                </a:solidFill>
                <a:latin typeface="Times New Roman"/>
                <a:cs typeface="Times New Roman"/>
                <a:sym typeface="Times New Roman"/>
              </a:rPr>
              <a:t>izvērtēšana un AP izstrāde.</a:t>
            </a:r>
            <a:endParaRPr sz="2800" b="1" dirty="0">
              <a:solidFill>
                <a:srgbClr val="002C89"/>
              </a:solidFill>
              <a:latin typeface="Times New Roman"/>
              <a:cs typeface="Times New Roman"/>
              <a:sym typeface="Times New Roman"/>
            </a:endParaRPr>
          </a:p>
          <a:p>
            <a:pPr marL="571500" lvl="0" indent="-342900">
              <a:lnSpc>
                <a:spcPct val="120000"/>
              </a:lnSpc>
              <a:spcBef>
                <a:spcPts val="800"/>
              </a:spcBef>
              <a:buSzPts val="2640"/>
            </a:pPr>
            <a:r>
              <a:rPr lang="lv-LV" sz="3100" b="1" dirty="0">
                <a:solidFill>
                  <a:srgbClr val="002C89"/>
                </a:solidFill>
                <a:latin typeface="Times New Roman"/>
                <a:cs typeface="Times New Roman"/>
                <a:sym typeface="Times New Roman"/>
              </a:rPr>
              <a:t>Bērni ar funkcionāliem traucējumiem (FT</a:t>
            </a:r>
            <a:r>
              <a:rPr lang="lv-LV" sz="3100" dirty="0">
                <a:solidFill>
                  <a:srgbClr val="002C89"/>
                </a:solidFill>
                <a:latin typeface="Times New Roman"/>
                <a:cs typeface="Times New Roman"/>
                <a:sym typeface="Times New Roman"/>
              </a:rPr>
              <a:t>),  kuriem ir noteikta invaliditāte, un viņu ģimenes vai audžuģimenes:</a:t>
            </a:r>
          </a:p>
          <a:p>
            <a:pPr marL="1028700" lvl="1" indent="-342900">
              <a:lnSpc>
                <a:spcPct val="120000"/>
              </a:lnSpc>
              <a:spcBef>
                <a:spcPts val="800"/>
              </a:spcBef>
              <a:buSzPts val="2640"/>
            </a:pPr>
            <a:r>
              <a:rPr lang="lv-LV" sz="3100" b="1" dirty="0">
                <a:solidFill>
                  <a:srgbClr val="002C89"/>
                </a:solidFill>
                <a:latin typeface="Times New Roman"/>
                <a:cs typeface="Times New Roman"/>
                <a:sym typeface="Times New Roman"/>
              </a:rPr>
              <a:t>Sociālās rehabilitācijas un DAC </a:t>
            </a:r>
            <a:r>
              <a:rPr lang="lv-LV" sz="3100" dirty="0">
                <a:solidFill>
                  <a:srgbClr val="002C89"/>
                </a:solidFill>
                <a:latin typeface="Times New Roman"/>
                <a:cs typeface="Times New Roman"/>
                <a:sym typeface="Times New Roman"/>
              </a:rPr>
              <a:t>pakalpojuma</a:t>
            </a:r>
            <a:r>
              <a:rPr lang="lv-LV" sz="3100" b="1" dirty="0">
                <a:solidFill>
                  <a:srgbClr val="002C89"/>
                </a:solidFill>
                <a:latin typeface="Times New Roman"/>
                <a:cs typeface="Times New Roman"/>
                <a:sym typeface="Times New Roman"/>
              </a:rPr>
              <a:t> saņemšanai nepieciešama</a:t>
            </a:r>
            <a:r>
              <a:rPr lang="lv-LV" sz="3100" dirty="0">
                <a:solidFill>
                  <a:srgbClr val="002C89"/>
                </a:solidFill>
                <a:latin typeface="Times New Roman"/>
                <a:cs typeface="Times New Roman"/>
                <a:sym typeface="Times New Roman"/>
              </a:rPr>
              <a:t> individuālo vajadzību</a:t>
            </a:r>
            <a:r>
              <a:rPr lang="lv-LV" sz="3100" b="1" dirty="0">
                <a:solidFill>
                  <a:srgbClr val="002C89"/>
                </a:solidFill>
                <a:latin typeface="Times New Roman"/>
                <a:cs typeface="Times New Roman"/>
                <a:sym typeface="Times New Roman"/>
              </a:rPr>
              <a:t> izvērtēšana un AP izstrāde;</a:t>
            </a:r>
          </a:p>
          <a:p>
            <a:pPr marL="1028700" lvl="1" indent="-342900">
              <a:lnSpc>
                <a:spcPct val="120000"/>
              </a:lnSpc>
              <a:spcBef>
                <a:spcPts val="800"/>
              </a:spcBef>
              <a:buSzPts val="2640"/>
            </a:pPr>
            <a:r>
              <a:rPr lang="lv-LV" sz="3100" b="1" dirty="0">
                <a:solidFill>
                  <a:srgbClr val="002C89"/>
                </a:solidFill>
                <a:latin typeface="Times New Roman"/>
                <a:cs typeface="Times New Roman"/>
                <a:sym typeface="Times New Roman"/>
              </a:rPr>
              <a:t>«Atelpas brīža» un sociālās aprūpes </a:t>
            </a:r>
            <a:r>
              <a:rPr lang="lv-LV" sz="3100" dirty="0">
                <a:solidFill>
                  <a:srgbClr val="002C89"/>
                </a:solidFill>
                <a:latin typeface="Times New Roman"/>
                <a:cs typeface="Times New Roman"/>
                <a:sym typeface="Times New Roman"/>
              </a:rPr>
              <a:t>pakalpojuma </a:t>
            </a:r>
            <a:r>
              <a:rPr lang="lv-LV" sz="3100" b="1" dirty="0">
                <a:solidFill>
                  <a:srgbClr val="002C89"/>
                </a:solidFill>
                <a:latin typeface="Times New Roman"/>
                <a:cs typeface="Times New Roman"/>
                <a:sym typeface="Times New Roman"/>
              </a:rPr>
              <a:t>saņemšanai nepieciešams VDEĀVK atzinums </a:t>
            </a:r>
            <a:r>
              <a:rPr lang="lv-LV" sz="3100" dirty="0">
                <a:solidFill>
                  <a:srgbClr val="002C89"/>
                </a:solidFill>
                <a:latin typeface="Times New Roman"/>
                <a:cs typeface="Times New Roman"/>
                <a:sym typeface="Times New Roman"/>
              </a:rPr>
              <a:t>par </a:t>
            </a:r>
            <a:r>
              <a:rPr lang="lv-LV" sz="3100" dirty="0">
                <a:solidFill>
                  <a:srgbClr val="002C89"/>
                </a:solidFill>
                <a:latin typeface="Times New Roman"/>
                <a:cs typeface="Times New Roman"/>
              </a:rPr>
              <a:t>īpašas kopšanas nepieciešamību bērnam sakarā ar smagiem funkcionāliem traucējumiem.</a:t>
            </a:r>
            <a:endParaRPr sz="3100" dirty="0">
              <a:solidFill>
                <a:srgbClr val="002C89"/>
              </a:solidFill>
              <a:latin typeface="Times New Roman"/>
              <a:cs typeface="Times New Roman"/>
              <a:sym typeface="Times New Roman"/>
            </a:endParaRPr>
          </a:p>
          <a:p>
            <a:pPr marL="571500" lvl="0" indent="-342900">
              <a:lnSpc>
                <a:spcPct val="120000"/>
              </a:lnSpc>
              <a:spcBef>
                <a:spcPts val="800"/>
              </a:spcBef>
              <a:buSzPts val="2640"/>
            </a:pPr>
            <a:r>
              <a:rPr lang="lv-LV" sz="3100" dirty="0">
                <a:solidFill>
                  <a:srgbClr val="002C89"/>
                </a:solidFill>
                <a:latin typeface="Times New Roman"/>
                <a:cs typeface="Times New Roman"/>
                <a:sym typeface="Times New Roman"/>
              </a:rPr>
              <a:t>Bērni BSAC līdz 18 gadiem (bērni-bāreņi un bez vecāku gādības palikuši bērni).</a:t>
            </a:r>
          </a:p>
          <a:p>
            <a:pPr marL="571500" lvl="0" indent="-342900">
              <a:lnSpc>
                <a:spcPct val="120000"/>
              </a:lnSpc>
              <a:spcBef>
                <a:spcPts val="800"/>
              </a:spcBef>
              <a:buSzPts val="2640"/>
            </a:pPr>
            <a:r>
              <a:rPr lang="lv-LV" sz="3100" dirty="0">
                <a:solidFill>
                  <a:srgbClr val="002C89"/>
                </a:solidFill>
                <a:latin typeface="Times New Roman"/>
                <a:cs typeface="Times New Roman"/>
                <a:sym typeface="Times New Roman"/>
              </a:rPr>
              <a:t>Potenciālie aizbildņi, adoptētāji, audžuģimenes.</a:t>
            </a:r>
            <a:endParaRPr sz="3100" dirty="0">
              <a:solidFill>
                <a:srgbClr val="002C89"/>
              </a:solidFill>
              <a:latin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3"/>
          <p:cNvPicPr preferRelativeResize="0"/>
          <p:nvPr/>
        </p:nvPicPr>
        <p:blipFill rotWithShape="1">
          <a:blip r:embed="rId3">
            <a:alphaModFix/>
          </a:blip>
          <a:srcRect/>
          <a:stretch/>
        </p:blipFill>
        <p:spPr>
          <a:xfrm>
            <a:off x="606802" y="5563337"/>
            <a:ext cx="1662758" cy="1246677"/>
          </a:xfrm>
          <a:prstGeom prst="rect">
            <a:avLst/>
          </a:prstGeom>
          <a:noFill/>
          <a:ln>
            <a:noFill/>
          </a:ln>
        </p:spPr>
      </p:pic>
      <p:sp>
        <p:nvSpPr>
          <p:cNvPr id="360" name="Google Shape;360;p33"/>
          <p:cNvSpPr txBox="1">
            <a:spLocks noGrp="1"/>
          </p:cNvSpPr>
          <p:nvPr>
            <p:ph type="title"/>
          </p:nvPr>
        </p:nvSpPr>
        <p:spPr>
          <a:xfrm>
            <a:off x="2269560" y="1357298"/>
            <a:ext cx="5554632" cy="3583870"/>
          </a:xfrm>
          <a:prstGeom prst="rect">
            <a:avLst/>
          </a:prstGeom>
          <a:noFill/>
          <a:ln>
            <a:noFill/>
          </a:ln>
        </p:spPr>
        <p:txBody>
          <a:bodyPr spcFirstLastPara="1" wrap="square" lIns="91425" tIns="45700" rIns="91425" bIns="45700" anchor="ctr" anchorCtr="0">
            <a:noAutofit/>
          </a:bodyPr>
          <a:lstStyle/>
          <a:p>
            <a:pPr marL="0" lvl="0" indent="0" algn="ctr" rtl="0">
              <a:spcBef>
                <a:spcPts val="800"/>
              </a:spcBef>
              <a:spcAft>
                <a:spcPts val="0"/>
              </a:spcAft>
              <a:buClr>
                <a:srgbClr val="002C89"/>
              </a:buClr>
              <a:buSzPts val="4000"/>
              <a:buFont typeface="Times New Roman"/>
              <a:buNone/>
            </a:pPr>
            <a:r>
              <a:rPr lang="lv-LV" sz="4000" b="1" dirty="0">
                <a:solidFill>
                  <a:srgbClr val="002C89"/>
                </a:solidFill>
                <a:latin typeface="Times New Roman"/>
                <a:ea typeface="Times New Roman"/>
                <a:cs typeface="Times New Roman"/>
                <a:sym typeface="Times New Roman"/>
              </a:rPr>
              <a:t>Jautājumi  </a:t>
            </a:r>
            <a:br>
              <a:rPr lang="lv-LV" sz="4000" dirty="0">
                <a:solidFill>
                  <a:srgbClr val="002C89"/>
                </a:solidFill>
              </a:rPr>
            </a:br>
            <a:r>
              <a:rPr lang="lv-LV" sz="4000" b="1" dirty="0">
                <a:solidFill>
                  <a:srgbClr val="002C89"/>
                </a:solidFill>
                <a:latin typeface="Times New Roman"/>
                <a:ea typeface="Times New Roman"/>
                <a:cs typeface="Times New Roman"/>
                <a:sym typeface="Times New Roman"/>
              </a:rPr>
              <a:t>Atbildes </a:t>
            </a:r>
            <a:br>
              <a:rPr lang="lv-LV" sz="4000" dirty="0">
                <a:solidFill>
                  <a:srgbClr val="002C89"/>
                </a:solidFill>
              </a:rPr>
            </a:br>
            <a:r>
              <a:rPr lang="lv-LV" sz="4000" b="1" dirty="0">
                <a:solidFill>
                  <a:srgbClr val="002C89"/>
                </a:solidFill>
                <a:latin typeface="Times New Roman"/>
                <a:ea typeface="Times New Roman"/>
                <a:cs typeface="Times New Roman"/>
                <a:sym typeface="Times New Roman"/>
              </a:rPr>
              <a:t>Diskusijas</a:t>
            </a:r>
            <a:endParaRPr sz="4000" b="1" dirty="0">
              <a:solidFill>
                <a:srgbClr val="002C89"/>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4"/>
          <p:cNvSpPr txBox="1"/>
          <p:nvPr/>
        </p:nvSpPr>
        <p:spPr>
          <a:xfrm>
            <a:off x="1343472" y="188641"/>
            <a:ext cx="8856984" cy="6661524"/>
          </a:xfrm>
          <a:prstGeom prst="rect">
            <a:avLst/>
          </a:prstGeom>
          <a:noFill/>
          <a:ln>
            <a:noFill/>
          </a:ln>
        </p:spPr>
        <p:txBody>
          <a:bodyPr spcFirstLastPara="1" wrap="square" lIns="91425" tIns="45700" rIns="91425" bIns="45700" anchor="t" anchorCtr="0">
            <a:noAutofit/>
          </a:bodyPr>
          <a:lstStyle/>
          <a:p>
            <a:pPr marL="342900" marR="0" lvl="0" indent="-341313" algn="ctr" rtl="0">
              <a:lnSpc>
                <a:spcPct val="100000"/>
              </a:lnSpc>
              <a:spcBef>
                <a:spcPts val="0"/>
              </a:spcBef>
              <a:spcAft>
                <a:spcPts val="0"/>
              </a:spcAft>
              <a:buClr>
                <a:srgbClr val="002C89"/>
              </a:buClr>
              <a:buSzPts val="3200"/>
              <a:buFont typeface="Arial"/>
              <a:buNone/>
            </a:pPr>
            <a:endParaRPr lang="lv-LV" dirty="0"/>
          </a:p>
          <a:p>
            <a:pPr marL="342900" marR="0" lvl="0" indent="-341313" algn="ctr" rtl="0">
              <a:lnSpc>
                <a:spcPct val="100000"/>
              </a:lnSpc>
              <a:spcBef>
                <a:spcPts val="0"/>
              </a:spcBef>
              <a:spcAft>
                <a:spcPts val="0"/>
              </a:spcAft>
              <a:buClr>
                <a:srgbClr val="002C89"/>
              </a:buClr>
              <a:buSzPts val="3200"/>
              <a:buFont typeface="Arial"/>
              <a:buNone/>
            </a:pPr>
            <a:endParaRPr dirty="0"/>
          </a:p>
          <a:p>
            <a:pPr marL="342900" marR="0" lvl="0" indent="-341313" algn="ctr" rtl="0">
              <a:lnSpc>
                <a:spcPct val="100000"/>
              </a:lnSpc>
              <a:spcBef>
                <a:spcPts val="625"/>
              </a:spcBef>
              <a:spcAft>
                <a:spcPts val="0"/>
              </a:spcAft>
              <a:buClr>
                <a:srgbClr val="002C89"/>
              </a:buClr>
              <a:buSzPts val="3200"/>
              <a:buFont typeface="Arial"/>
              <a:buNone/>
            </a:pPr>
            <a:r>
              <a:rPr lang="lv-LV" sz="3200" b="1" i="0" u="none" strike="noStrike" cap="none" dirty="0">
                <a:solidFill>
                  <a:srgbClr val="002C89"/>
                </a:solidFill>
                <a:latin typeface="Times New Roman"/>
                <a:ea typeface="Times New Roman"/>
                <a:cs typeface="Times New Roman"/>
                <a:sym typeface="Times New Roman"/>
              </a:rPr>
              <a:t>Kurzemes plānošanas reģions</a:t>
            </a:r>
            <a:endParaRPr dirty="0"/>
          </a:p>
          <a:p>
            <a:pPr marL="342900" marR="0" lvl="0" indent="-341313" algn="ctr" rtl="0">
              <a:lnSpc>
                <a:spcPct val="100000"/>
              </a:lnSpc>
              <a:spcBef>
                <a:spcPts val="450"/>
              </a:spcBef>
              <a:spcAft>
                <a:spcPts val="0"/>
              </a:spcAft>
              <a:buNone/>
            </a:pPr>
            <a:r>
              <a:rPr lang="lv-LV" sz="2000" b="0" i="0" u="none" strike="noStrike" cap="none" dirty="0">
                <a:solidFill>
                  <a:srgbClr val="002C89"/>
                </a:solidFill>
                <a:latin typeface="Times New Roman"/>
                <a:ea typeface="Times New Roman"/>
                <a:cs typeface="Times New Roman"/>
                <a:sym typeface="Times New Roman"/>
              </a:rPr>
              <a:t>Valguma iela 4a, Rīga LV-1048, Tel.: +371 67331492</a:t>
            </a:r>
            <a:endParaRPr dirty="0"/>
          </a:p>
          <a:p>
            <a:pPr marL="342900" marR="0" lvl="0" indent="-341313" algn="ctr" rtl="0">
              <a:lnSpc>
                <a:spcPct val="100000"/>
              </a:lnSpc>
              <a:spcBef>
                <a:spcPts val="450"/>
              </a:spcBef>
              <a:spcAft>
                <a:spcPts val="0"/>
              </a:spcAft>
              <a:buClr>
                <a:srgbClr val="002C89"/>
              </a:buClr>
              <a:buSzPts val="2000"/>
              <a:buFont typeface="Arial"/>
              <a:buNone/>
            </a:pPr>
            <a:r>
              <a:rPr lang="lv-LV" sz="2000" b="0" i="0" u="none" strike="noStrike" cap="none" dirty="0">
                <a:solidFill>
                  <a:srgbClr val="002C89"/>
                </a:solidFill>
                <a:latin typeface="Times New Roman"/>
                <a:ea typeface="Times New Roman"/>
                <a:cs typeface="Times New Roman"/>
                <a:sym typeface="Times New Roman"/>
              </a:rPr>
              <a:t>www.kurzemesregions.lv            e-pasts:  info@kurzemesregions.lv </a:t>
            </a:r>
            <a:endParaRPr sz="2000" b="0" i="0" u="sng" strike="noStrike" cap="none" dirty="0">
              <a:solidFill>
                <a:srgbClr val="002C89"/>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endParaRPr>
          </a:p>
          <a:p>
            <a:pPr marL="342900" marR="0" lvl="0" indent="-341313" algn="ctr" rtl="0">
              <a:lnSpc>
                <a:spcPct val="100000"/>
              </a:lnSpc>
              <a:spcBef>
                <a:spcPts val="350"/>
              </a:spcBef>
              <a:spcAft>
                <a:spcPts val="0"/>
              </a:spcAft>
              <a:buClr>
                <a:srgbClr val="002C89"/>
              </a:buClr>
              <a:buSzPts val="2400"/>
              <a:buFont typeface="Arial"/>
              <a:buNone/>
            </a:pPr>
            <a:endParaRPr lang="lv-LV" sz="2400" b="1" i="0" u="none" strike="noStrike" cap="none" dirty="0">
              <a:solidFill>
                <a:srgbClr val="002C89"/>
              </a:solidFill>
              <a:latin typeface="Times New Roman"/>
              <a:ea typeface="Times New Roman"/>
              <a:cs typeface="Times New Roman"/>
              <a:sym typeface="Times New Roman"/>
            </a:endParaRPr>
          </a:p>
          <a:p>
            <a:pPr marL="342900" marR="0" lvl="0" indent="-341313" algn="ctr" rtl="0">
              <a:lnSpc>
                <a:spcPct val="100000"/>
              </a:lnSpc>
              <a:spcBef>
                <a:spcPts val="350"/>
              </a:spcBef>
              <a:spcAft>
                <a:spcPts val="0"/>
              </a:spcAft>
              <a:buClr>
                <a:srgbClr val="002C89"/>
              </a:buClr>
              <a:buSzPts val="2400"/>
              <a:buFont typeface="Arial"/>
              <a:buNone/>
            </a:pPr>
            <a:r>
              <a:rPr lang="lv-LV" sz="2400" b="1" i="0" u="none" strike="noStrike" cap="none" dirty="0">
                <a:solidFill>
                  <a:srgbClr val="002C89"/>
                </a:solidFill>
                <a:latin typeface="Times New Roman"/>
                <a:ea typeface="Times New Roman"/>
                <a:cs typeface="Times New Roman"/>
                <a:sym typeface="Times New Roman"/>
              </a:rPr>
              <a:t>Projekta vadības komanda</a:t>
            </a:r>
            <a:endParaRPr dirty="0"/>
          </a:p>
          <a:p>
            <a:pPr marL="342900" marR="0" lvl="0" indent="-341313" algn="l" rtl="0">
              <a:lnSpc>
                <a:spcPct val="100000"/>
              </a:lnSpc>
              <a:spcBef>
                <a:spcPts val="400"/>
              </a:spcBef>
              <a:spcAft>
                <a:spcPts val="0"/>
              </a:spcAft>
              <a:buNone/>
            </a:pPr>
            <a:r>
              <a:rPr lang="lv-LV" sz="2000" b="1" i="0" u="none" strike="noStrike" cap="none" dirty="0">
                <a:solidFill>
                  <a:srgbClr val="002C89"/>
                </a:solidFill>
                <a:latin typeface="Times New Roman"/>
                <a:ea typeface="Times New Roman"/>
                <a:cs typeface="Times New Roman"/>
                <a:sym typeface="Times New Roman"/>
              </a:rPr>
              <a:t>Sandra Miķelsone – Slava</a:t>
            </a:r>
            <a:r>
              <a:rPr lang="lv-LV" sz="2000" b="0" i="0" u="none" strike="noStrike" cap="none" dirty="0">
                <a:solidFill>
                  <a:srgbClr val="002C89"/>
                </a:solidFill>
                <a:latin typeface="Times New Roman"/>
                <a:ea typeface="Times New Roman"/>
                <a:cs typeface="Times New Roman"/>
                <a:sym typeface="Times New Roman"/>
              </a:rPr>
              <a:t>, projekta vadītāja</a:t>
            </a:r>
            <a:endParaRPr dirty="0"/>
          </a:p>
          <a:p>
            <a:pPr marL="342900" marR="0" lvl="0" indent="-341313" algn="l" rtl="0">
              <a:lnSpc>
                <a:spcPct val="100000"/>
              </a:lnSpc>
              <a:spcBef>
                <a:spcPts val="400"/>
              </a:spcBef>
              <a:spcAft>
                <a:spcPts val="0"/>
              </a:spcAft>
              <a:buNone/>
            </a:pPr>
            <a:r>
              <a:rPr lang="lv-LV" sz="2000" b="0" i="0" u="none" strike="noStrike" cap="none" dirty="0">
                <a:solidFill>
                  <a:srgbClr val="002C89"/>
                </a:solidFill>
                <a:latin typeface="Times New Roman"/>
                <a:ea typeface="Times New Roman"/>
                <a:cs typeface="Times New Roman"/>
                <a:sym typeface="Times New Roman"/>
              </a:rPr>
              <a:t>	e-pasts:  sandra.mikelsone@kurzemesregions.lv, tel.: +371 26085158</a:t>
            </a:r>
            <a:endParaRPr dirty="0"/>
          </a:p>
          <a:p>
            <a:pPr marL="342900" marR="0" lvl="0" indent="-341313" algn="l" rtl="0">
              <a:lnSpc>
                <a:spcPct val="100000"/>
              </a:lnSpc>
              <a:spcBef>
                <a:spcPts val="400"/>
              </a:spcBef>
              <a:spcAft>
                <a:spcPts val="0"/>
              </a:spcAft>
              <a:buNone/>
            </a:pPr>
            <a:r>
              <a:rPr lang="lv-LV" sz="2000" b="1" i="0" u="none" strike="noStrike" cap="none" dirty="0">
                <a:solidFill>
                  <a:srgbClr val="002C89"/>
                </a:solidFill>
                <a:latin typeface="Times New Roman"/>
                <a:ea typeface="Times New Roman"/>
                <a:cs typeface="Times New Roman"/>
                <a:sym typeface="Times New Roman"/>
              </a:rPr>
              <a:t>Anete Jansone</a:t>
            </a:r>
            <a:r>
              <a:rPr lang="lv-LV" sz="2000" b="0" i="0" u="none" strike="noStrike" cap="none" dirty="0">
                <a:solidFill>
                  <a:srgbClr val="002C89"/>
                </a:solidFill>
                <a:latin typeface="Times New Roman"/>
                <a:ea typeface="Times New Roman"/>
                <a:cs typeface="Times New Roman"/>
                <a:sym typeface="Times New Roman"/>
              </a:rPr>
              <a:t>, projekta finanšu vadītāja</a:t>
            </a:r>
            <a:endParaRPr sz="2000" b="0" i="0" u="none" strike="noStrike" cap="none" dirty="0">
              <a:solidFill>
                <a:srgbClr val="002C89"/>
              </a:solidFill>
              <a:latin typeface="Arial"/>
              <a:ea typeface="Arial"/>
              <a:cs typeface="Arial"/>
              <a:sym typeface="Arial"/>
            </a:endParaRPr>
          </a:p>
          <a:p>
            <a:pPr marL="342900" marR="0" lvl="0" indent="-341313" algn="l" rtl="0">
              <a:lnSpc>
                <a:spcPct val="100000"/>
              </a:lnSpc>
              <a:spcBef>
                <a:spcPts val="400"/>
              </a:spcBef>
              <a:spcAft>
                <a:spcPts val="0"/>
              </a:spcAft>
              <a:buNone/>
            </a:pPr>
            <a:r>
              <a:rPr lang="lv-LV" sz="2000" b="0" i="0" u="none" strike="noStrike" cap="none" dirty="0">
                <a:solidFill>
                  <a:srgbClr val="002C89"/>
                </a:solidFill>
                <a:latin typeface="Times New Roman"/>
                <a:ea typeface="Times New Roman"/>
                <a:cs typeface="Times New Roman"/>
                <a:sym typeface="Times New Roman"/>
              </a:rPr>
              <a:t>          e-pasts: anete.jansone@kurzemesregions.lv, tel.: +371 26355733</a:t>
            </a:r>
            <a:endParaRPr dirty="0"/>
          </a:p>
          <a:p>
            <a:pPr marL="342900" marR="0" lvl="0" indent="-341313" algn="l" rtl="0">
              <a:lnSpc>
                <a:spcPct val="100000"/>
              </a:lnSpc>
              <a:spcBef>
                <a:spcPts val="400"/>
              </a:spcBef>
              <a:spcAft>
                <a:spcPts val="0"/>
              </a:spcAft>
              <a:buNone/>
            </a:pPr>
            <a:r>
              <a:rPr lang="lv-LV" sz="2000" b="1" i="0" u="none" strike="noStrike" cap="none" dirty="0">
                <a:solidFill>
                  <a:srgbClr val="002C89"/>
                </a:solidFill>
                <a:latin typeface="Times New Roman"/>
                <a:ea typeface="Times New Roman"/>
                <a:cs typeface="Times New Roman"/>
                <a:sym typeface="Times New Roman"/>
              </a:rPr>
              <a:t>Laura </a:t>
            </a:r>
            <a:r>
              <a:rPr lang="lv-LV" sz="2000" b="1" i="0" u="none" strike="noStrike" cap="none" dirty="0" err="1">
                <a:solidFill>
                  <a:srgbClr val="002C89"/>
                </a:solidFill>
                <a:latin typeface="Times New Roman"/>
                <a:ea typeface="Times New Roman"/>
                <a:cs typeface="Times New Roman"/>
                <a:sym typeface="Times New Roman"/>
              </a:rPr>
              <a:t>Homka</a:t>
            </a:r>
            <a:r>
              <a:rPr lang="lv-LV" sz="2000" b="0" i="0" u="none" strike="noStrike" cap="none" dirty="0">
                <a:solidFill>
                  <a:srgbClr val="002C89"/>
                </a:solidFill>
                <a:latin typeface="Times New Roman"/>
                <a:ea typeface="Times New Roman"/>
                <a:cs typeface="Times New Roman"/>
                <a:sym typeface="Times New Roman"/>
              </a:rPr>
              <a:t>, projekta «Kurzeme visiem» sabiedrisko attiecību speciāliste </a:t>
            </a:r>
            <a:endParaRPr sz="2000" b="0" i="0" u="none" strike="noStrike" cap="none" dirty="0">
              <a:solidFill>
                <a:srgbClr val="002C89"/>
              </a:solidFill>
              <a:latin typeface="Arial"/>
              <a:ea typeface="Arial"/>
              <a:cs typeface="Arial"/>
              <a:sym typeface="Arial"/>
            </a:endParaRPr>
          </a:p>
          <a:p>
            <a:pPr marL="342900" marR="0" lvl="0" indent="-341313" algn="l" rtl="0">
              <a:lnSpc>
                <a:spcPct val="100000"/>
              </a:lnSpc>
              <a:spcBef>
                <a:spcPts val="400"/>
              </a:spcBef>
              <a:spcAft>
                <a:spcPts val="0"/>
              </a:spcAft>
              <a:buNone/>
            </a:pPr>
            <a:r>
              <a:rPr lang="lv-LV" sz="2000" b="0" i="0" u="none" strike="noStrike" cap="none" dirty="0">
                <a:solidFill>
                  <a:srgbClr val="002C89"/>
                </a:solidFill>
                <a:latin typeface="Times New Roman"/>
                <a:ea typeface="Times New Roman"/>
                <a:cs typeface="Times New Roman"/>
                <a:sym typeface="Times New Roman"/>
              </a:rPr>
              <a:t>	     e-pasts: laura.homka@kurzemesregions.lv, tel.: +371 26454574</a:t>
            </a:r>
            <a:endParaRPr sz="2000" b="0" i="0" u="none" strike="noStrike" cap="none" dirty="0">
              <a:solidFill>
                <a:srgbClr val="002C89"/>
              </a:solidFill>
              <a:latin typeface="Arial"/>
              <a:ea typeface="Arial"/>
              <a:cs typeface="Arial"/>
              <a:sym typeface="Arial"/>
            </a:endParaRPr>
          </a:p>
          <a:p>
            <a:pPr marL="342900" marR="0" lvl="0" indent="-341313" algn="l" rtl="0">
              <a:lnSpc>
                <a:spcPct val="100000"/>
              </a:lnSpc>
              <a:spcBef>
                <a:spcPts val="400"/>
              </a:spcBef>
              <a:spcAft>
                <a:spcPts val="0"/>
              </a:spcAft>
              <a:buNone/>
            </a:pPr>
            <a:r>
              <a:rPr lang="lv-LV" sz="2000" b="1" i="0" u="none" strike="noStrike" cap="none" dirty="0">
                <a:solidFill>
                  <a:srgbClr val="002C89"/>
                </a:solidFill>
                <a:latin typeface="Times New Roman"/>
                <a:ea typeface="Times New Roman"/>
                <a:cs typeface="Times New Roman"/>
                <a:sym typeface="Times New Roman"/>
              </a:rPr>
              <a:t>Igors </a:t>
            </a:r>
            <a:r>
              <a:rPr lang="lv-LV" sz="2000" b="1" i="0" u="none" strike="noStrike" cap="none" dirty="0" err="1">
                <a:solidFill>
                  <a:srgbClr val="002C89"/>
                </a:solidFill>
                <a:latin typeface="Times New Roman"/>
                <a:ea typeface="Times New Roman"/>
                <a:cs typeface="Times New Roman"/>
                <a:sym typeface="Times New Roman"/>
              </a:rPr>
              <a:t>Buķis</a:t>
            </a:r>
            <a:r>
              <a:rPr lang="lv-LV" sz="2000" b="1" i="0" u="none" strike="noStrike" cap="none" dirty="0">
                <a:solidFill>
                  <a:srgbClr val="002C89"/>
                </a:solidFill>
                <a:latin typeface="Times New Roman"/>
                <a:ea typeface="Times New Roman"/>
                <a:cs typeface="Times New Roman"/>
                <a:sym typeface="Times New Roman"/>
              </a:rPr>
              <a:t> – </a:t>
            </a:r>
            <a:r>
              <a:rPr lang="lv-LV" sz="2000" b="1" i="0" u="none" strike="noStrike" cap="none" dirty="0" err="1">
                <a:solidFill>
                  <a:srgbClr val="002C89"/>
                </a:solidFill>
                <a:latin typeface="Times New Roman"/>
                <a:ea typeface="Times New Roman"/>
                <a:cs typeface="Times New Roman"/>
                <a:sym typeface="Times New Roman"/>
              </a:rPr>
              <a:t>Fleitmanis</a:t>
            </a:r>
            <a:r>
              <a:rPr lang="lv-LV" sz="2000" b="1" i="0" u="none" strike="noStrike" cap="none" dirty="0">
                <a:solidFill>
                  <a:srgbClr val="002C89"/>
                </a:solidFill>
                <a:latin typeface="Times New Roman"/>
                <a:ea typeface="Times New Roman"/>
                <a:cs typeface="Times New Roman"/>
                <a:sym typeface="Times New Roman"/>
              </a:rPr>
              <a:t>,</a:t>
            </a:r>
            <a:r>
              <a:rPr lang="lv-LV" sz="2000" b="0" i="0" u="none" strike="noStrike" cap="none" dirty="0">
                <a:solidFill>
                  <a:srgbClr val="002C89"/>
                </a:solidFill>
                <a:latin typeface="Times New Roman"/>
                <a:ea typeface="Times New Roman"/>
                <a:cs typeface="Times New Roman"/>
                <a:sym typeface="Times New Roman"/>
              </a:rPr>
              <a:t> projekta jurists</a:t>
            </a:r>
            <a:endParaRPr dirty="0"/>
          </a:p>
          <a:p>
            <a:pPr marL="342900" marR="0" lvl="0" indent="-341313" algn="l" rtl="0">
              <a:lnSpc>
                <a:spcPct val="100000"/>
              </a:lnSpc>
              <a:spcBef>
                <a:spcPts val="400"/>
              </a:spcBef>
              <a:spcAft>
                <a:spcPts val="0"/>
              </a:spcAft>
              <a:buNone/>
            </a:pPr>
            <a:r>
              <a:rPr lang="lv-LV" sz="2000" b="0" i="0" u="none" strike="noStrike" cap="none" dirty="0">
                <a:solidFill>
                  <a:srgbClr val="002C89"/>
                </a:solidFill>
                <a:latin typeface="Times New Roman"/>
                <a:ea typeface="Times New Roman"/>
                <a:cs typeface="Times New Roman"/>
                <a:sym typeface="Times New Roman"/>
              </a:rPr>
              <a:t>          e-pasts:  jurists@kurzemesregions.lv, tel.: +371 67331492</a:t>
            </a:r>
            <a:endParaRPr sz="2000" b="0" i="0" u="none" strike="noStrike" cap="none" dirty="0">
              <a:solidFill>
                <a:srgbClr val="002C89"/>
              </a:solidFill>
              <a:latin typeface="Times New Roman"/>
              <a:ea typeface="Times New Roman"/>
              <a:cs typeface="Times New Roman"/>
              <a:sym typeface="Times New Roman"/>
            </a:endParaRPr>
          </a:p>
          <a:p>
            <a:pPr marL="342900" marR="0" lvl="0" indent="-341313" algn="l" rtl="0">
              <a:lnSpc>
                <a:spcPct val="100000"/>
              </a:lnSpc>
              <a:spcBef>
                <a:spcPts val="400"/>
              </a:spcBef>
              <a:spcAft>
                <a:spcPts val="0"/>
              </a:spcAft>
              <a:buNone/>
            </a:pPr>
            <a:r>
              <a:rPr lang="lv-LV" sz="2000" b="0" i="0" u="none" strike="noStrike" cap="none" dirty="0">
                <a:solidFill>
                  <a:srgbClr val="002C89"/>
                </a:solidFill>
                <a:latin typeface="Times New Roman"/>
                <a:ea typeface="Times New Roman"/>
                <a:cs typeface="Times New Roman"/>
                <a:sym typeface="Times New Roman"/>
              </a:rPr>
              <a:t>		</a:t>
            </a:r>
            <a:endParaRPr sz="2000" b="0" i="0" u="none" strike="noStrike" cap="none" dirty="0">
              <a:solidFill>
                <a:srgbClr val="002C89"/>
              </a:solidFill>
              <a:latin typeface="Arial"/>
              <a:ea typeface="Arial"/>
              <a:cs typeface="Arial"/>
              <a:sym typeface="Arial"/>
            </a:endParaRPr>
          </a:p>
        </p:txBody>
      </p:sp>
      <p:pic>
        <p:nvPicPr>
          <p:cNvPr id="366" name="Google Shape;366;p34"/>
          <p:cNvPicPr preferRelativeResize="0"/>
          <p:nvPr/>
        </p:nvPicPr>
        <p:blipFill rotWithShape="1">
          <a:blip r:embed="rId4">
            <a:alphaModFix/>
          </a:blip>
          <a:srcRect/>
          <a:stretch/>
        </p:blipFill>
        <p:spPr>
          <a:xfrm>
            <a:off x="62144" y="7835"/>
            <a:ext cx="1662758" cy="12466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4"/>
          <p:cNvPicPr preferRelativeResize="0"/>
          <p:nvPr/>
        </p:nvPicPr>
        <p:blipFill rotWithShape="1">
          <a:blip r:embed="rId3">
            <a:alphaModFix/>
          </a:blip>
          <a:srcRect/>
          <a:stretch/>
        </p:blipFill>
        <p:spPr>
          <a:xfrm>
            <a:off x="606802" y="5563337"/>
            <a:ext cx="1662758" cy="1246677"/>
          </a:xfrm>
          <a:prstGeom prst="rect">
            <a:avLst/>
          </a:prstGeom>
          <a:noFill/>
          <a:ln>
            <a:noFill/>
          </a:ln>
        </p:spPr>
      </p:pic>
      <p:sp>
        <p:nvSpPr>
          <p:cNvPr id="168" name="Google Shape;168;p4"/>
          <p:cNvSpPr txBox="1">
            <a:spLocks noGrp="1"/>
          </p:cNvSpPr>
          <p:nvPr>
            <p:ph type="title"/>
          </p:nvPr>
        </p:nvSpPr>
        <p:spPr>
          <a:xfrm>
            <a:off x="191344" y="220022"/>
            <a:ext cx="9793088" cy="12352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89"/>
              </a:buClr>
              <a:buSzPts val="4000"/>
              <a:buFont typeface="Times New Roman"/>
              <a:buNone/>
            </a:pPr>
            <a:r>
              <a:rPr lang="lv-LV" sz="4000" b="1" dirty="0">
                <a:solidFill>
                  <a:srgbClr val="002C89"/>
                </a:solidFill>
                <a:latin typeface="Times New Roman"/>
                <a:ea typeface="Times New Roman"/>
                <a:cs typeface="Times New Roman"/>
                <a:sym typeface="Times New Roman"/>
              </a:rPr>
              <a:t>Individuālo vajadzību izvērtēšana un atbalsta plānu izstrāde Kurzemes reģionā </a:t>
            </a:r>
            <a:endParaRPr sz="4000" b="1" dirty="0">
              <a:solidFill>
                <a:srgbClr val="002C89"/>
              </a:solidFill>
              <a:latin typeface="Times New Roman"/>
              <a:ea typeface="Times New Roman"/>
              <a:cs typeface="Times New Roman"/>
              <a:sym typeface="Times New Roman"/>
            </a:endParaRPr>
          </a:p>
        </p:txBody>
      </p:sp>
      <p:sp>
        <p:nvSpPr>
          <p:cNvPr id="169" name="Google Shape;169;p4"/>
          <p:cNvSpPr txBox="1">
            <a:spLocks noGrp="1"/>
          </p:cNvSpPr>
          <p:nvPr>
            <p:ph type="body" idx="1"/>
          </p:nvPr>
        </p:nvSpPr>
        <p:spPr>
          <a:xfrm>
            <a:off x="191344" y="1700808"/>
            <a:ext cx="10729192" cy="4629654"/>
          </a:xfrm>
          <a:prstGeom prst="rect">
            <a:avLst/>
          </a:prstGeom>
          <a:noFill/>
          <a:ln>
            <a:noFill/>
          </a:ln>
        </p:spPr>
        <p:txBody>
          <a:bodyPr spcFirstLastPara="1" wrap="square" lIns="91425" tIns="45700" rIns="91425" bIns="45700" anchor="t" anchorCtr="0">
            <a:normAutofit/>
          </a:bodyPr>
          <a:lstStyle/>
          <a:p>
            <a:pPr marL="342900" lvl="0" indent="-342900" algn="l" rtl="0">
              <a:spcBef>
                <a:spcPts val="800"/>
              </a:spcBef>
              <a:spcAft>
                <a:spcPts val="0"/>
              </a:spcAft>
              <a:buSzPts val="2640"/>
              <a:buChar char="►"/>
            </a:pPr>
            <a:r>
              <a:rPr lang="lv-LV" sz="2800" b="1" dirty="0">
                <a:solidFill>
                  <a:srgbClr val="002C89"/>
                </a:solidFill>
                <a:latin typeface="Times New Roman"/>
                <a:ea typeface="Times New Roman"/>
                <a:cs typeface="Times New Roman"/>
                <a:sym typeface="Times New Roman"/>
              </a:rPr>
              <a:t>personas ar GRT </a:t>
            </a:r>
            <a:r>
              <a:rPr lang="lv-LV" sz="2800" dirty="0">
                <a:solidFill>
                  <a:srgbClr val="002C89"/>
                </a:solidFill>
                <a:latin typeface="Times New Roman"/>
                <a:ea typeface="Times New Roman"/>
                <a:cs typeface="Times New Roman"/>
                <a:sym typeface="Times New Roman"/>
              </a:rPr>
              <a:t>– piesaistīti divi sociālie darbinieki </a:t>
            </a:r>
            <a:r>
              <a:rPr lang="lv-LV" sz="2800" dirty="0" err="1">
                <a:solidFill>
                  <a:srgbClr val="002C89"/>
                </a:solidFill>
                <a:latin typeface="Times New Roman"/>
                <a:ea typeface="Times New Roman"/>
                <a:cs typeface="Times New Roman"/>
                <a:sym typeface="Times New Roman"/>
              </a:rPr>
              <a:t>izvērtētāji</a:t>
            </a:r>
            <a:r>
              <a:rPr lang="lv-LV" sz="2800" dirty="0">
                <a:solidFill>
                  <a:srgbClr val="002C89"/>
                </a:solidFill>
                <a:latin typeface="Times New Roman"/>
                <a:ea typeface="Times New Roman"/>
                <a:cs typeface="Times New Roman"/>
                <a:sym typeface="Times New Roman"/>
              </a:rPr>
              <a:t>, psihiatrs un ergoterapeits;</a:t>
            </a:r>
            <a:endParaRPr sz="2800" dirty="0"/>
          </a:p>
          <a:p>
            <a:pPr marL="900113" lvl="1" indent="-285750" algn="l" rtl="0">
              <a:spcBef>
                <a:spcPts val="800"/>
              </a:spcBef>
              <a:spcAft>
                <a:spcPts val="0"/>
              </a:spcAft>
              <a:buSzPts val="2640"/>
              <a:buChar char="►"/>
            </a:pPr>
            <a:r>
              <a:rPr lang="lv-LV" sz="2800" dirty="0">
                <a:solidFill>
                  <a:srgbClr val="002C89"/>
                </a:solidFill>
                <a:latin typeface="Times New Roman"/>
                <a:ea typeface="Times New Roman"/>
                <a:cs typeface="Times New Roman"/>
                <a:sym typeface="Times New Roman"/>
              </a:rPr>
              <a:t>izstrādāti AP Kuldīgas, Saldus, Dienvidkurzemes un Ventspils novados, Ventspils un Liepājas valstspilsētā, VSAC «Kurzeme»;</a:t>
            </a:r>
            <a:endParaRPr sz="2800" dirty="0"/>
          </a:p>
          <a:p>
            <a:pPr marL="342900" lvl="0" indent="-342900" algn="l" rtl="0">
              <a:spcBef>
                <a:spcPts val="800"/>
              </a:spcBef>
              <a:spcAft>
                <a:spcPts val="0"/>
              </a:spcAft>
              <a:buSzPts val="2640"/>
              <a:buChar char="►"/>
            </a:pPr>
            <a:r>
              <a:rPr lang="lv-LV" sz="2800" b="1" dirty="0">
                <a:solidFill>
                  <a:srgbClr val="002C89"/>
                </a:solidFill>
                <a:latin typeface="Times New Roman"/>
                <a:ea typeface="Times New Roman"/>
                <a:cs typeface="Times New Roman"/>
                <a:sym typeface="Times New Roman"/>
              </a:rPr>
              <a:t>bērni ar FT </a:t>
            </a:r>
            <a:r>
              <a:rPr lang="lv-LV" sz="2800" dirty="0">
                <a:solidFill>
                  <a:srgbClr val="002C89"/>
                </a:solidFill>
                <a:latin typeface="Times New Roman"/>
                <a:ea typeface="Times New Roman"/>
                <a:cs typeface="Times New Roman"/>
                <a:sym typeface="Times New Roman"/>
              </a:rPr>
              <a:t>–</a:t>
            </a:r>
            <a:r>
              <a:rPr lang="lv-LV" sz="2800" b="1" dirty="0">
                <a:solidFill>
                  <a:srgbClr val="002C89"/>
                </a:solidFill>
                <a:latin typeface="Times New Roman"/>
                <a:ea typeface="Times New Roman"/>
                <a:cs typeface="Times New Roman"/>
                <a:sym typeface="Times New Roman"/>
              </a:rPr>
              <a:t> </a:t>
            </a:r>
            <a:r>
              <a:rPr lang="lv-LV" sz="2800" dirty="0">
                <a:solidFill>
                  <a:srgbClr val="002C89"/>
                </a:solidFill>
                <a:latin typeface="Times New Roman"/>
                <a:ea typeface="Times New Roman"/>
                <a:cs typeface="Times New Roman"/>
                <a:sym typeface="Times New Roman"/>
              </a:rPr>
              <a:t>beigusies bērnu ar FT izvērtēšana</a:t>
            </a:r>
          </a:p>
          <a:p>
            <a:pPr marL="800100" lvl="1" indent="-342900">
              <a:spcBef>
                <a:spcPts val="800"/>
              </a:spcBef>
              <a:buSzPts val="2640"/>
            </a:pPr>
            <a:r>
              <a:rPr lang="lv-LV" sz="2800" dirty="0">
                <a:solidFill>
                  <a:srgbClr val="002C89"/>
                </a:solidFill>
                <a:latin typeface="Times New Roman"/>
                <a:ea typeface="Times New Roman"/>
                <a:cs typeface="Times New Roman"/>
                <a:sym typeface="Times New Roman"/>
              </a:rPr>
              <a:t>atbilstoši pieprasījumam papildu veikta izvērtēšana un izstrādāti AP visās </a:t>
            </a:r>
            <a:r>
              <a:rPr lang="lv-LV" sz="2800">
                <a:solidFill>
                  <a:srgbClr val="002C89"/>
                </a:solidFill>
                <a:latin typeface="Times New Roman"/>
                <a:ea typeface="Times New Roman"/>
                <a:cs typeface="Times New Roman"/>
                <a:sym typeface="Times New Roman"/>
              </a:rPr>
              <a:t>KPR pašvaldībās</a:t>
            </a:r>
            <a:endParaRPr lang="lv-LV" sz="2800" dirty="0">
              <a:solidFill>
                <a:srgbClr val="002C89"/>
              </a:solidFill>
              <a:latin typeface="Times New Roman"/>
              <a:ea typeface="Times New Roman"/>
              <a:cs typeface="Times New Roman"/>
              <a:sym typeface="Times New Roman"/>
            </a:endParaRPr>
          </a:p>
          <a:p>
            <a:pPr marL="457200" lvl="1" indent="0">
              <a:spcBef>
                <a:spcPts val="800"/>
              </a:spcBef>
              <a:buSzPts val="2640"/>
              <a:buNone/>
            </a:pPr>
            <a:endParaRPr sz="3600" dirty="0">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a:spLocks noGrp="1"/>
          </p:cNvSpPr>
          <p:nvPr>
            <p:ph type="title"/>
          </p:nvPr>
        </p:nvSpPr>
        <p:spPr>
          <a:xfrm>
            <a:off x="191344" y="249560"/>
            <a:ext cx="9793088" cy="12352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Times New Roman"/>
              <a:buNone/>
            </a:pPr>
            <a:r>
              <a:rPr lang="lv-LV" sz="4000" b="1" dirty="0">
                <a:solidFill>
                  <a:srgbClr val="002C89"/>
                </a:solidFill>
                <a:latin typeface="Times New Roman"/>
                <a:ea typeface="Times New Roman"/>
                <a:cs typeface="Times New Roman"/>
                <a:sym typeface="Times New Roman"/>
              </a:rPr>
              <a:t>Individuālo vajadzību izvērtēšana un atbalsta plānu izstrāde Kurzemes reģionā </a:t>
            </a:r>
            <a:endParaRPr sz="4000" b="1" dirty="0">
              <a:solidFill>
                <a:srgbClr val="002C89"/>
              </a:solidFill>
              <a:latin typeface="Times New Roman"/>
              <a:ea typeface="Times New Roman"/>
              <a:cs typeface="Times New Roman"/>
              <a:sym typeface="Times New Roman"/>
            </a:endParaRPr>
          </a:p>
        </p:txBody>
      </p:sp>
      <p:sp>
        <p:nvSpPr>
          <p:cNvPr id="175" name="Google Shape;175;p5"/>
          <p:cNvSpPr txBox="1">
            <a:spLocks noGrp="1"/>
          </p:cNvSpPr>
          <p:nvPr>
            <p:ph type="body" idx="1"/>
          </p:nvPr>
        </p:nvSpPr>
        <p:spPr>
          <a:xfrm>
            <a:off x="407368" y="1772816"/>
            <a:ext cx="9454084" cy="468425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ct val="80000"/>
              <a:buNone/>
            </a:pPr>
            <a:endParaRPr lang="lv-LV" sz="4000" dirty="0">
              <a:solidFill>
                <a:srgbClr val="002C89"/>
              </a:solidFill>
              <a:latin typeface="Times New Roman"/>
              <a:ea typeface="Times New Roman"/>
              <a:cs typeface="Times New Roman"/>
              <a:sym typeface="Times New Roman"/>
            </a:endParaRPr>
          </a:p>
          <a:p>
            <a:pPr marL="0" lvl="0" indent="0" algn="ctr" rtl="0">
              <a:spcBef>
                <a:spcPts val="0"/>
              </a:spcBef>
              <a:spcAft>
                <a:spcPts val="0"/>
              </a:spcAft>
              <a:buSzPct val="80000"/>
              <a:buNone/>
            </a:pPr>
            <a:r>
              <a:rPr lang="lv-LV" sz="2600" dirty="0">
                <a:solidFill>
                  <a:srgbClr val="002C89"/>
                </a:solidFill>
                <a:latin typeface="Times New Roman"/>
                <a:ea typeface="Times New Roman"/>
                <a:cs typeface="Times New Roman"/>
                <a:sym typeface="Times New Roman"/>
              </a:rPr>
              <a:t>obligāti jāveic </a:t>
            </a:r>
            <a:r>
              <a:rPr lang="lv-LV" sz="2800" b="1" dirty="0">
                <a:solidFill>
                  <a:srgbClr val="002C89"/>
                </a:solidFill>
                <a:latin typeface="Times New Roman"/>
                <a:ea typeface="Times New Roman"/>
                <a:cs typeface="Times New Roman"/>
                <a:sym typeface="Times New Roman"/>
              </a:rPr>
              <a:t>AP aktualizācija vismaz  1 x 12 mēnešos un </a:t>
            </a:r>
            <a:endParaRPr sz="2800" dirty="0"/>
          </a:p>
          <a:p>
            <a:pPr marL="0" lvl="0" indent="0" algn="ctr" rtl="0">
              <a:spcBef>
                <a:spcPts val="800"/>
              </a:spcBef>
              <a:spcAft>
                <a:spcPts val="0"/>
              </a:spcAft>
              <a:buSzPct val="80000"/>
              <a:buNone/>
            </a:pPr>
            <a:r>
              <a:rPr lang="lv-LV" sz="2800" b="1" dirty="0">
                <a:solidFill>
                  <a:srgbClr val="002C89"/>
                </a:solidFill>
                <a:latin typeface="Times New Roman"/>
                <a:ea typeface="Times New Roman"/>
                <a:cs typeface="Times New Roman"/>
                <a:sym typeface="Times New Roman"/>
              </a:rPr>
              <a:t>pēc attiecīgā sociālā pakalpojuma saņemšanas beigām), </a:t>
            </a:r>
            <a:endParaRPr sz="2800" dirty="0"/>
          </a:p>
          <a:p>
            <a:pPr marL="0" lvl="0" indent="0" algn="ctr" rtl="0">
              <a:spcBef>
                <a:spcPts val="800"/>
              </a:spcBef>
              <a:spcAft>
                <a:spcPts val="0"/>
              </a:spcAft>
              <a:buSzPct val="80000"/>
              <a:buNone/>
            </a:pPr>
            <a:r>
              <a:rPr lang="lv-LV" sz="2800" dirty="0">
                <a:solidFill>
                  <a:srgbClr val="002C89"/>
                </a:solidFill>
                <a:latin typeface="Times New Roman"/>
                <a:ea typeface="Times New Roman"/>
                <a:cs typeface="Times New Roman"/>
                <a:sym typeface="Times New Roman"/>
              </a:rPr>
              <a:t>t. sk. izvērtējot apmierinātību ar saņemtajiem pakalpojumiem </a:t>
            </a:r>
            <a:endParaRPr sz="2800" dirty="0"/>
          </a:p>
          <a:p>
            <a:pPr marL="0" lvl="0" indent="0" algn="r" rtl="0">
              <a:spcBef>
                <a:spcPts val="800"/>
              </a:spcBef>
              <a:spcAft>
                <a:spcPts val="0"/>
              </a:spcAft>
              <a:buSzPct val="80000"/>
              <a:buNone/>
            </a:pPr>
            <a:endParaRPr lang="lv-LV" sz="2800" dirty="0">
              <a:solidFill>
                <a:srgbClr val="002C89"/>
              </a:solidFill>
              <a:latin typeface="Times New Roman"/>
              <a:ea typeface="Times New Roman"/>
              <a:cs typeface="Times New Roman"/>
              <a:sym typeface="Times New Roman"/>
            </a:endParaRPr>
          </a:p>
          <a:p>
            <a:pPr marL="0" lvl="0" indent="0" algn="r" rtl="0">
              <a:spcBef>
                <a:spcPts val="800"/>
              </a:spcBef>
              <a:spcAft>
                <a:spcPts val="0"/>
              </a:spcAft>
              <a:buSzPct val="80000"/>
              <a:buNone/>
            </a:pPr>
            <a:r>
              <a:rPr lang="lv-LV" sz="2800" dirty="0">
                <a:solidFill>
                  <a:srgbClr val="002C89"/>
                </a:solidFill>
                <a:latin typeface="Times New Roman"/>
                <a:ea typeface="Times New Roman"/>
                <a:cs typeface="Times New Roman"/>
                <a:sym typeface="Times New Roman"/>
              </a:rPr>
              <a:t>(MK313 34.1.p. un 34.2.p.</a:t>
            </a:r>
            <a:endParaRPr sz="2800" dirty="0"/>
          </a:p>
          <a:p>
            <a:pPr marL="0" lvl="0" indent="0" algn="r" rtl="0">
              <a:spcBef>
                <a:spcPts val="800"/>
              </a:spcBef>
              <a:spcAft>
                <a:spcPts val="0"/>
              </a:spcAft>
              <a:buSzPct val="80000"/>
              <a:buNone/>
            </a:pPr>
            <a:r>
              <a:rPr lang="lv-LV" sz="2800" dirty="0">
                <a:solidFill>
                  <a:srgbClr val="002C89"/>
                </a:solidFill>
                <a:latin typeface="Times New Roman"/>
                <a:ea typeface="Times New Roman"/>
                <a:cs typeface="Times New Roman"/>
                <a:sym typeface="Times New Roman"/>
              </a:rPr>
              <a:t>VVI metodika 6.6.p.) </a:t>
            </a:r>
            <a:endParaRPr sz="2800" dirty="0">
              <a:solidFill>
                <a:srgbClr val="002C89"/>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6"/>
          <p:cNvPicPr preferRelativeResize="0"/>
          <p:nvPr/>
        </p:nvPicPr>
        <p:blipFill rotWithShape="1">
          <a:blip r:embed="rId3">
            <a:alphaModFix/>
          </a:blip>
          <a:srcRect/>
          <a:stretch/>
        </p:blipFill>
        <p:spPr>
          <a:xfrm>
            <a:off x="606802" y="5563337"/>
            <a:ext cx="1662758" cy="1246677"/>
          </a:xfrm>
          <a:prstGeom prst="rect">
            <a:avLst/>
          </a:prstGeom>
          <a:noFill/>
          <a:ln>
            <a:noFill/>
          </a:ln>
        </p:spPr>
      </p:pic>
      <p:sp>
        <p:nvSpPr>
          <p:cNvPr id="181" name="Google Shape;181;p6"/>
          <p:cNvSpPr txBox="1">
            <a:spLocks noGrp="1"/>
          </p:cNvSpPr>
          <p:nvPr>
            <p:ph type="title"/>
          </p:nvPr>
        </p:nvSpPr>
        <p:spPr>
          <a:xfrm>
            <a:off x="123092" y="279115"/>
            <a:ext cx="12192000" cy="169681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89"/>
              </a:buClr>
              <a:buSzPts val="4000"/>
              <a:buFont typeface="Times New Roman"/>
              <a:buNone/>
            </a:pPr>
            <a:r>
              <a:rPr lang="lv-LV" sz="3800" b="1" dirty="0">
                <a:solidFill>
                  <a:srgbClr val="002C89"/>
                </a:solidFill>
                <a:latin typeface="Times New Roman"/>
                <a:ea typeface="Times New Roman"/>
                <a:cs typeface="Times New Roman"/>
                <a:sym typeface="Times New Roman"/>
              </a:rPr>
              <a:t>Kurzemes reģiona DI plāna izstrāde </a:t>
            </a:r>
            <a:br>
              <a:rPr lang="lv-LV" sz="3800" b="1" dirty="0">
                <a:solidFill>
                  <a:srgbClr val="002C89"/>
                </a:solidFill>
                <a:latin typeface="Times New Roman"/>
                <a:ea typeface="Times New Roman"/>
                <a:cs typeface="Times New Roman"/>
                <a:sym typeface="Times New Roman"/>
              </a:rPr>
            </a:br>
            <a:r>
              <a:rPr lang="lv-LV" sz="3800" b="1" dirty="0">
                <a:solidFill>
                  <a:srgbClr val="002C89"/>
                </a:solidFill>
                <a:latin typeface="Times New Roman"/>
                <a:ea typeface="Times New Roman"/>
                <a:cs typeface="Times New Roman"/>
                <a:sym typeface="Times New Roman"/>
              </a:rPr>
              <a:t>(Kurzemes reģiona BSAC reorganizācijas plānu izstrāde)</a:t>
            </a:r>
            <a:endParaRPr sz="3800" b="1" dirty="0">
              <a:solidFill>
                <a:srgbClr val="002C89"/>
              </a:solidFill>
              <a:latin typeface="Times New Roman"/>
              <a:ea typeface="Times New Roman"/>
              <a:cs typeface="Times New Roman"/>
              <a:sym typeface="Times New Roman"/>
            </a:endParaRPr>
          </a:p>
        </p:txBody>
      </p:sp>
      <p:sp>
        <p:nvSpPr>
          <p:cNvPr id="182" name="Google Shape;182;p6"/>
          <p:cNvSpPr txBox="1">
            <a:spLocks noGrp="1"/>
          </p:cNvSpPr>
          <p:nvPr>
            <p:ph type="body" idx="1"/>
          </p:nvPr>
        </p:nvSpPr>
        <p:spPr>
          <a:xfrm>
            <a:off x="1139687" y="1654993"/>
            <a:ext cx="8838972" cy="4433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ct val="80000"/>
              <a:buNone/>
            </a:pPr>
            <a:r>
              <a:rPr lang="lv-LV" sz="2600" b="1" dirty="0">
                <a:solidFill>
                  <a:srgbClr val="002C89"/>
                </a:solidFill>
                <a:latin typeface="Times New Roman"/>
                <a:ea typeface="Times New Roman"/>
                <a:cs typeface="Times New Roman"/>
                <a:sym typeface="Times New Roman"/>
              </a:rPr>
              <a:t>KPR DI plāns </a:t>
            </a:r>
            <a:r>
              <a:rPr lang="lv-LV" sz="2600" dirty="0">
                <a:solidFill>
                  <a:srgbClr val="002C89"/>
                </a:solidFill>
                <a:latin typeface="Times New Roman"/>
                <a:ea typeface="Times New Roman"/>
                <a:cs typeface="Times New Roman"/>
                <a:sym typeface="Times New Roman"/>
              </a:rPr>
              <a:t>(apstiprināts 05.10.2018.)</a:t>
            </a:r>
            <a:endParaRPr sz="2600" dirty="0">
              <a:solidFill>
                <a:srgbClr val="002C89"/>
              </a:solidFill>
              <a:latin typeface="Times New Roman"/>
              <a:ea typeface="Times New Roman"/>
              <a:cs typeface="Times New Roman"/>
              <a:sym typeface="Times New Roman"/>
            </a:endParaRPr>
          </a:p>
          <a:p>
            <a:pPr marL="0" lvl="0" indent="0" algn="l" rtl="0">
              <a:spcBef>
                <a:spcPts val="1000"/>
              </a:spcBef>
              <a:spcAft>
                <a:spcPts val="0"/>
              </a:spcAft>
              <a:buSzPct val="80000"/>
              <a:buNone/>
            </a:pPr>
            <a:r>
              <a:rPr lang="lv-LV" sz="2600" b="1" dirty="0">
                <a:solidFill>
                  <a:srgbClr val="002C89"/>
                </a:solidFill>
                <a:latin typeface="Times New Roman"/>
                <a:ea typeface="Times New Roman"/>
                <a:cs typeface="Times New Roman"/>
                <a:sym typeface="Times New Roman"/>
              </a:rPr>
              <a:t>KPR DI plāna </a:t>
            </a:r>
            <a:r>
              <a:rPr lang="lv-LV" sz="2600" dirty="0">
                <a:solidFill>
                  <a:srgbClr val="002C89"/>
                </a:solidFill>
                <a:latin typeface="Times New Roman"/>
                <a:ea typeface="Times New Roman"/>
                <a:cs typeface="Times New Roman"/>
                <a:sym typeface="Times New Roman"/>
              </a:rPr>
              <a:t>grozījumi Nr.1 (apstiprināti 16.07.2019.)</a:t>
            </a:r>
            <a:endParaRPr sz="2600" dirty="0"/>
          </a:p>
          <a:p>
            <a:pPr marL="0" lvl="0" indent="0" algn="l" rtl="0">
              <a:spcBef>
                <a:spcPts val="1000"/>
              </a:spcBef>
              <a:spcAft>
                <a:spcPts val="0"/>
              </a:spcAft>
              <a:buSzPct val="80000"/>
              <a:buNone/>
            </a:pPr>
            <a:r>
              <a:rPr lang="lv-LV" sz="2600" b="1" dirty="0">
                <a:solidFill>
                  <a:srgbClr val="002C89"/>
                </a:solidFill>
                <a:latin typeface="Times New Roman"/>
                <a:ea typeface="Times New Roman"/>
                <a:cs typeface="Times New Roman"/>
                <a:sym typeface="Times New Roman"/>
              </a:rPr>
              <a:t>KPR DI plāna </a:t>
            </a:r>
            <a:r>
              <a:rPr lang="lv-LV" sz="2600" dirty="0">
                <a:solidFill>
                  <a:srgbClr val="002C89"/>
                </a:solidFill>
                <a:latin typeface="Times New Roman"/>
                <a:ea typeface="Times New Roman"/>
                <a:cs typeface="Times New Roman"/>
                <a:sym typeface="Times New Roman"/>
              </a:rPr>
              <a:t>grozījumi Nr.2  (apstiprināti 25.06.2020.)</a:t>
            </a:r>
            <a:endParaRPr sz="2600" dirty="0"/>
          </a:p>
          <a:p>
            <a:pPr marL="0" lvl="0" indent="0" algn="l" rtl="0">
              <a:spcBef>
                <a:spcPts val="1000"/>
              </a:spcBef>
              <a:spcAft>
                <a:spcPts val="0"/>
              </a:spcAft>
              <a:buSzPct val="80000"/>
              <a:buNone/>
            </a:pPr>
            <a:r>
              <a:rPr lang="lv-LV" sz="2600" b="1" dirty="0">
                <a:solidFill>
                  <a:srgbClr val="002C89"/>
                </a:solidFill>
                <a:latin typeface="Times New Roman"/>
                <a:ea typeface="Times New Roman"/>
                <a:cs typeface="Times New Roman"/>
                <a:sym typeface="Times New Roman"/>
              </a:rPr>
              <a:t>KPR DI plāna </a:t>
            </a:r>
            <a:r>
              <a:rPr lang="lv-LV" sz="2600" dirty="0">
                <a:solidFill>
                  <a:srgbClr val="002C89"/>
                </a:solidFill>
                <a:latin typeface="Times New Roman"/>
                <a:ea typeface="Times New Roman"/>
                <a:cs typeface="Times New Roman"/>
                <a:sym typeface="Times New Roman"/>
              </a:rPr>
              <a:t>grozījumi Nr.3  (apstiprināti 29.10.2020.)</a:t>
            </a:r>
            <a:endParaRPr sz="2600" dirty="0"/>
          </a:p>
          <a:p>
            <a:pPr marL="0" lvl="0" indent="0" algn="l" rtl="0">
              <a:spcBef>
                <a:spcPts val="1000"/>
              </a:spcBef>
              <a:spcAft>
                <a:spcPts val="0"/>
              </a:spcAft>
              <a:buSzPct val="80000"/>
              <a:buNone/>
            </a:pPr>
            <a:r>
              <a:rPr lang="lv-LV" sz="2600" b="1" dirty="0">
                <a:solidFill>
                  <a:srgbClr val="002C89"/>
                </a:solidFill>
                <a:latin typeface="Times New Roman"/>
                <a:ea typeface="Times New Roman"/>
                <a:cs typeface="Times New Roman"/>
                <a:sym typeface="Times New Roman"/>
              </a:rPr>
              <a:t>KPR DI plāna </a:t>
            </a:r>
            <a:r>
              <a:rPr lang="lv-LV" sz="2600" dirty="0">
                <a:solidFill>
                  <a:srgbClr val="002C89"/>
                </a:solidFill>
                <a:latin typeface="Times New Roman"/>
                <a:ea typeface="Times New Roman"/>
                <a:cs typeface="Times New Roman"/>
                <a:sym typeface="Times New Roman"/>
              </a:rPr>
              <a:t>grozījumi Nr.4  (apstiprināti 27.11.2020.)</a:t>
            </a:r>
            <a:endParaRPr lang="lv-LV" sz="2600" dirty="0">
              <a:ea typeface="Times New Roman"/>
              <a:cs typeface="Times New Roman"/>
            </a:endParaRPr>
          </a:p>
          <a:p>
            <a:pPr marL="0" lvl="0" indent="0" algn="l" rtl="0">
              <a:spcBef>
                <a:spcPts val="1000"/>
              </a:spcBef>
              <a:spcAft>
                <a:spcPts val="0"/>
              </a:spcAft>
              <a:buSzPct val="80000"/>
              <a:buNone/>
            </a:pPr>
            <a:r>
              <a:rPr lang="lv-LV" sz="2600" b="1" dirty="0">
                <a:solidFill>
                  <a:srgbClr val="002C89"/>
                </a:solidFill>
                <a:latin typeface="Times New Roman"/>
                <a:ea typeface="Times New Roman"/>
                <a:cs typeface="Times New Roman"/>
                <a:sym typeface="Times New Roman"/>
              </a:rPr>
              <a:t>KPR DI plāna </a:t>
            </a:r>
            <a:r>
              <a:rPr lang="lv-LV" sz="2600" dirty="0">
                <a:solidFill>
                  <a:srgbClr val="002C89"/>
                </a:solidFill>
                <a:latin typeface="Times New Roman"/>
                <a:ea typeface="Times New Roman"/>
                <a:cs typeface="Times New Roman"/>
                <a:sym typeface="Times New Roman"/>
              </a:rPr>
              <a:t>grozījumi Nr.5  (apstiprināti 08.04.2021.)</a:t>
            </a:r>
            <a:endParaRPr lang="lv-LV" sz="2600" dirty="0">
              <a:ea typeface="Times New Roman"/>
              <a:cs typeface="Times New Roman"/>
            </a:endParaRPr>
          </a:p>
          <a:p>
            <a:pPr marL="0" lvl="0" indent="0" algn="l" rtl="0">
              <a:spcBef>
                <a:spcPts val="1000"/>
              </a:spcBef>
              <a:spcAft>
                <a:spcPts val="0"/>
              </a:spcAft>
              <a:buSzPct val="80000"/>
              <a:buNone/>
            </a:pPr>
            <a:r>
              <a:rPr lang="lv-LV" sz="2600" b="1" dirty="0">
                <a:solidFill>
                  <a:srgbClr val="002C89"/>
                </a:solidFill>
                <a:latin typeface="Times New Roman"/>
                <a:ea typeface="Times New Roman"/>
                <a:cs typeface="Times New Roman"/>
                <a:sym typeface="Times New Roman"/>
              </a:rPr>
              <a:t>KPR DI plāna </a:t>
            </a:r>
            <a:r>
              <a:rPr lang="lv-LV" sz="2600" dirty="0">
                <a:solidFill>
                  <a:srgbClr val="002C89"/>
                </a:solidFill>
                <a:latin typeface="Times New Roman"/>
                <a:ea typeface="Times New Roman"/>
                <a:cs typeface="Times New Roman"/>
                <a:sym typeface="Times New Roman"/>
              </a:rPr>
              <a:t>grozījumi Nr.6  (apstiprināti 01.09.2021.)</a:t>
            </a:r>
          </a:p>
          <a:p>
            <a:pPr marL="0" indent="0">
              <a:buSzPct val="80000"/>
              <a:buNone/>
            </a:pPr>
            <a:r>
              <a:rPr lang="lv-LV" sz="2600" b="1" dirty="0">
                <a:solidFill>
                  <a:srgbClr val="002C89"/>
                </a:solidFill>
                <a:latin typeface="Times New Roman"/>
                <a:ea typeface="Times New Roman"/>
                <a:cs typeface="Times New Roman"/>
                <a:sym typeface="Times New Roman"/>
              </a:rPr>
              <a:t>KPR DI plāna </a:t>
            </a:r>
            <a:r>
              <a:rPr lang="lv-LV" sz="2600" dirty="0">
                <a:solidFill>
                  <a:srgbClr val="002C89"/>
                </a:solidFill>
                <a:latin typeface="Times New Roman"/>
                <a:ea typeface="Times New Roman"/>
                <a:cs typeface="Times New Roman"/>
                <a:sym typeface="Times New Roman"/>
              </a:rPr>
              <a:t>grozījumi Nr.7  (apstiprināti 26.07.2022.)</a:t>
            </a:r>
            <a:endParaRPr lang="lv-LV" sz="2600" dirty="0"/>
          </a:p>
          <a:p>
            <a:pPr marL="0" lvl="0" indent="0" algn="l" rtl="0">
              <a:spcBef>
                <a:spcPts val="1000"/>
              </a:spcBef>
              <a:spcAft>
                <a:spcPts val="0"/>
              </a:spcAft>
              <a:buSzPct val="80000"/>
              <a:buNone/>
            </a:pPr>
            <a:endParaRPr lang="lv-LV" sz="2600" dirty="0"/>
          </a:p>
          <a:p>
            <a:pPr marL="0" lvl="0" indent="0" algn="ctr" rtl="0">
              <a:spcBef>
                <a:spcPts val="1000"/>
              </a:spcBef>
              <a:spcAft>
                <a:spcPts val="0"/>
              </a:spcAft>
              <a:buSzPct val="80000"/>
              <a:buNone/>
            </a:pPr>
            <a:r>
              <a:rPr lang="lv-LV" sz="2600" dirty="0">
                <a:solidFill>
                  <a:srgbClr val="002C89"/>
                </a:solidFill>
                <a:latin typeface="Times New Roman"/>
                <a:ea typeface="Times New Roman"/>
                <a:cs typeface="Times New Roman"/>
                <a:sym typeface="Times New Roman"/>
              </a:rPr>
              <a:t> </a:t>
            </a:r>
            <a:endParaRPr sz="2600" dirty="0"/>
          </a:p>
          <a:p>
            <a:pPr marL="0" lvl="0" indent="0" algn="r" rtl="0">
              <a:spcBef>
                <a:spcPts val="1000"/>
              </a:spcBef>
              <a:spcAft>
                <a:spcPts val="0"/>
              </a:spcAft>
              <a:buSzPct val="80000"/>
              <a:buNone/>
            </a:pPr>
            <a:r>
              <a:rPr lang="lv-LV" sz="2600" b="1" dirty="0">
                <a:solidFill>
                  <a:srgbClr val="000000"/>
                </a:solidFill>
                <a:latin typeface="Times New Roman"/>
                <a:ea typeface="Times New Roman"/>
                <a:cs typeface="Times New Roman"/>
                <a:sym typeface="Times New Roman"/>
              </a:rPr>
              <a:t>		</a:t>
            </a:r>
            <a:endParaRPr sz="2600" i="1" dirty="0">
              <a:solidFill>
                <a:srgbClr val="002C89"/>
              </a:solidFill>
              <a:latin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6"/>
          <p:cNvPicPr preferRelativeResize="0"/>
          <p:nvPr/>
        </p:nvPicPr>
        <p:blipFill rotWithShape="1">
          <a:blip r:embed="rId3">
            <a:alphaModFix/>
          </a:blip>
          <a:srcRect/>
          <a:stretch/>
        </p:blipFill>
        <p:spPr>
          <a:xfrm>
            <a:off x="606802" y="5563337"/>
            <a:ext cx="1662758" cy="1246677"/>
          </a:xfrm>
          <a:prstGeom prst="rect">
            <a:avLst/>
          </a:prstGeom>
          <a:noFill/>
          <a:ln>
            <a:noFill/>
          </a:ln>
        </p:spPr>
      </p:pic>
      <p:sp>
        <p:nvSpPr>
          <p:cNvPr id="181" name="Google Shape;181;p6"/>
          <p:cNvSpPr txBox="1">
            <a:spLocks noGrp="1"/>
          </p:cNvSpPr>
          <p:nvPr>
            <p:ph type="title"/>
          </p:nvPr>
        </p:nvSpPr>
        <p:spPr>
          <a:xfrm>
            <a:off x="896816" y="224667"/>
            <a:ext cx="9847384" cy="85415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C89"/>
              </a:buClr>
              <a:buSzPts val="4000"/>
              <a:buFont typeface="Times New Roman"/>
              <a:buNone/>
            </a:pPr>
            <a:r>
              <a:rPr lang="lv-LV" sz="4000" b="1" dirty="0">
                <a:solidFill>
                  <a:srgbClr val="002C89"/>
                </a:solidFill>
                <a:latin typeface="Times New Roman"/>
                <a:ea typeface="Times New Roman"/>
                <a:cs typeface="Times New Roman"/>
                <a:sym typeface="Times New Roman"/>
              </a:rPr>
              <a:t>Grozījumi Kurzemes reģiona DI plānā</a:t>
            </a:r>
            <a:endParaRPr sz="4000" b="1" dirty="0">
              <a:solidFill>
                <a:srgbClr val="002C89"/>
              </a:solidFill>
              <a:latin typeface="Times New Roman"/>
              <a:ea typeface="Times New Roman"/>
              <a:cs typeface="Times New Roman"/>
              <a:sym typeface="Times New Roman"/>
            </a:endParaRPr>
          </a:p>
        </p:txBody>
      </p:sp>
      <p:sp>
        <p:nvSpPr>
          <p:cNvPr id="182" name="Google Shape;182;p6"/>
          <p:cNvSpPr txBox="1">
            <a:spLocks noGrp="1"/>
          </p:cNvSpPr>
          <p:nvPr>
            <p:ph type="body" idx="1"/>
          </p:nvPr>
        </p:nvSpPr>
        <p:spPr>
          <a:xfrm>
            <a:off x="158262" y="1283777"/>
            <a:ext cx="9988628" cy="4644058"/>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spcBef>
                <a:spcPts val="0"/>
              </a:spcBef>
              <a:spcAft>
                <a:spcPts val="0"/>
              </a:spcAft>
              <a:buSzPct val="80000"/>
              <a:buNone/>
            </a:pPr>
            <a:r>
              <a:rPr lang="lv-LV" sz="6000" dirty="0">
                <a:solidFill>
                  <a:srgbClr val="002C89"/>
                </a:solidFill>
                <a:latin typeface="Times New Roman"/>
                <a:cs typeface="Times New Roman"/>
              </a:rPr>
              <a:t>Izmaiņas uz 2022. gada 26. jūliju:</a:t>
            </a:r>
          </a:p>
          <a:p>
            <a:pPr marL="342900" indent="-342900">
              <a:lnSpc>
                <a:spcPct val="120000"/>
              </a:lnSpc>
              <a:spcBef>
                <a:spcPts val="800"/>
              </a:spcBef>
              <a:buSzPts val="2640"/>
              <a:tabLst>
                <a:tab pos="450215" algn="l"/>
              </a:tabLst>
            </a:pPr>
            <a:r>
              <a:rPr lang="lv-LV" sz="6000" b="1" dirty="0">
                <a:solidFill>
                  <a:srgbClr val="002C89"/>
                </a:solidFill>
                <a:latin typeface="Times New Roman"/>
                <a:cs typeface="Times New Roman"/>
              </a:rPr>
              <a:t>Personām ar GRT:</a:t>
            </a:r>
          </a:p>
          <a:p>
            <a:pPr marL="800100" lvl="1" indent="-342900">
              <a:lnSpc>
                <a:spcPct val="120000"/>
              </a:lnSpc>
              <a:spcBef>
                <a:spcPts val="800"/>
              </a:spcBef>
              <a:buSzPts val="2640"/>
              <a:tabLst>
                <a:tab pos="450215" algn="l"/>
              </a:tabLst>
            </a:pPr>
            <a:r>
              <a:rPr lang="lv-LV" sz="6000" b="1" dirty="0">
                <a:solidFill>
                  <a:srgbClr val="002C89"/>
                </a:solidFill>
                <a:latin typeface="Times New Roman"/>
                <a:cs typeface="Times New Roman"/>
              </a:rPr>
              <a:t>par 12 </a:t>
            </a:r>
            <a:r>
              <a:rPr lang="lv-LV" sz="6000" dirty="0">
                <a:solidFill>
                  <a:srgbClr val="002C89"/>
                </a:solidFill>
                <a:latin typeface="Times New Roman"/>
                <a:cs typeface="Times New Roman"/>
              </a:rPr>
              <a:t>vietām ir </a:t>
            </a:r>
            <a:r>
              <a:rPr lang="lv-LV" sz="6000" b="1" dirty="0">
                <a:solidFill>
                  <a:srgbClr val="002C89"/>
                </a:solidFill>
                <a:latin typeface="Times New Roman"/>
                <a:cs typeface="Times New Roman"/>
              </a:rPr>
              <a:t>palielinājies DAC </a:t>
            </a:r>
            <a:r>
              <a:rPr lang="lv-LV" sz="6000" dirty="0">
                <a:solidFill>
                  <a:srgbClr val="002C89"/>
                </a:solidFill>
                <a:latin typeface="Times New Roman"/>
                <a:cs typeface="Times New Roman"/>
              </a:rPr>
              <a:t>pakalpojuma vietu skaits;</a:t>
            </a:r>
          </a:p>
          <a:p>
            <a:pPr marL="800100" lvl="1" indent="-342900">
              <a:lnSpc>
                <a:spcPct val="120000"/>
              </a:lnSpc>
              <a:spcBef>
                <a:spcPts val="800"/>
              </a:spcBef>
              <a:buSzPts val="2640"/>
              <a:tabLst>
                <a:tab pos="450215" algn="l"/>
              </a:tabLst>
            </a:pPr>
            <a:r>
              <a:rPr lang="lv-LV" sz="6000" b="1" dirty="0">
                <a:solidFill>
                  <a:srgbClr val="002C89"/>
                </a:solidFill>
                <a:latin typeface="Times New Roman"/>
                <a:cs typeface="Times New Roman"/>
              </a:rPr>
              <a:t>par divām (</a:t>
            </a:r>
            <a:r>
              <a:rPr lang="lv-LV" sz="6000" b="1" i="1" dirty="0">
                <a:solidFill>
                  <a:srgbClr val="002C89"/>
                </a:solidFill>
                <a:latin typeface="Times New Roman"/>
                <a:cs typeface="Times New Roman"/>
              </a:rPr>
              <a:t>pēc grozījumiem Nr.7 pieaugums par 4 vietām</a:t>
            </a:r>
            <a:r>
              <a:rPr lang="lv-LV" sz="6000" b="1" dirty="0">
                <a:solidFill>
                  <a:srgbClr val="002C89"/>
                </a:solidFill>
                <a:latin typeface="Times New Roman"/>
                <a:cs typeface="Times New Roman"/>
              </a:rPr>
              <a:t>) </a:t>
            </a:r>
            <a:r>
              <a:rPr lang="lv-LV" sz="6000" dirty="0">
                <a:solidFill>
                  <a:srgbClr val="002C89"/>
                </a:solidFill>
                <a:latin typeface="Times New Roman"/>
                <a:cs typeface="Times New Roman"/>
              </a:rPr>
              <a:t>vietām ir </a:t>
            </a:r>
            <a:r>
              <a:rPr lang="lv-LV" sz="6000" b="1" dirty="0">
                <a:solidFill>
                  <a:srgbClr val="002C89"/>
                </a:solidFill>
                <a:latin typeface="Times New Roman"/>
                <a:cs typeface="Times New Roman"/>
              </a:rPr>
              <a:t>samazinājies grupu dzīvokļa </a:t>
            </a:r>
            <a:r>
              <a:rPr lang="lv-LV" sz="6000" dirty="0">
                <a:solidFill>
                  <a:srgbClr val="002C89"/>
                </a:solidFill>
                <a:latin typeface="Times New Roman"/>
                <a:cs typeface="Times New Roman"/>
              </a:rPr>
              <a:t>pakalpojuma vietu skaits;</a:t>
            </a:r>
          </a:p>
          <a:p>
            <a:pPr marL="800100" lvl="1" indent="-342900">
              <a:lnSpc>
                <a:spcPct val="120000"/>
              </a:lnSpc>
              <a:spcBef>
                <a:spcPts val="800"/>
              </a:spcBef>
              <a:buSzPts val="2640"/>
              <a:tabLst>
                <a:tab pos="450215" algn="l"/>
              </a:tabLst>
            </a:pPr>
            <a:r>
              <a:rPr lang="lv-LV" sz="6000" b="1" dirty="0">
                <a:solidFill>
                  <a:srgbClr val="002C89"/>
                </a:solidFill>
                <a:latin typeface="Times New Roman"/>
                <a:cs typeface="Times New Roman"/>
              </a:rPr>
              <a:t>par 14 </a:t>
            </a:r>
            <a:r>
              <a:rPr lang="lv-LV" sz="6000" dirty="0">
                <a:solidFill>
                  <a:srgbClr val="002C89"/>
                </a:solidFill>
                <a:latin typeface="Times New Roman"/>
                <a:cs typeface="Times New Roman"/>
              </a:rPr>
              <a:t>vietām ir </a:t>
            </a:r>
            <a:r>
              <a:rPr lang="lv-LV" sz="6000" b="1" dirty="0">
                <a:solidFill>
                  <a:srgbClr val="002C89"/>
                </a:solidFill>
                <a:latin typeface="Times New Roman"/>
                <a:cs typeface="Times New Roman"/>
              </a:rPr>
              <a:t>samazinājies specializēto darbnīcu</a:t>
            </a:r>
            <a:r>
              <a:rPr lang="lv-LV" sz="6000" dirty="0">
                <a:solidFill>
                  <a:srgbClr val="002C89"/>
                </a:solidFill>
                <a:latin typeface="Times New Roman"/>
                <a:cs typeface="Times New Roman"/>
              </a:rPr>
              <a:t> pakalpojuma vietu skaits;</a:t>
            </a:r>
          </a:p>
          <a:p>
            <a:pPr marL="342900" indent="-342900">
              <a:lnSpc>
                <a:spcPct val="120000"/>
              </a:lnSpc>
              <a:spcBef>
                <a:spcPts val="800"/>
              </a:spcBef>
              <a:buSzPts val="2640"/>
              <a:tabLst>
                <a:tab pos="450215" algn="l"/>
              </a:tabLst>
            </a:pPr>
            <a:r>
              <a:rPr lang="lv-LV" sz="6000" b="1" dirty="0">
                <a:solidFill>
                  <a:srgbClr val="002C89"/>
                </a:solidFill>
                <a:latin typeface="Times New Roman"/>
                <a:cs typeface="Times New Roman"/>
              </a:rPr>
              <a:t>Bērniem ar FT </a:t>
            </a:r>
            <a:r>
              <a:rPr lang="lv-LV" sz="6000" dirty="0">
                <a:solidFill>
                  <a:srgbClr val="002C89"/>
                </a:solidFill>
                <a:latin typeface="Times New Roman"/>
                <a:cs typeface="Times New Roman"/>
              </a:rPr>
              <a:t>– KPR </a:t>
            </a:r>
            <a:r>
              <a:rPr lang="lv-LV" sz="6000" b="1" dirty="0">
                <a:solidFill>
                  <a:srgbClr val="002C89"/>
                </a:solidFill>
                <a:latin typeface="Times New Roman"/>
                <a:cs typeface="Times New Roman"/>
              </a:rPr>
              <a:t>netiks </a:t>
            </a:r>
            <a:r>
              <a:rPr lang="lv-LV" sz="6000" dirty="0">
                <a:solidFill>
                  <a:srgbClr val="002C89"/>
                </a:solidFill>
                <a:latin typeface="Times New Roman"/>
                <a:cs typeface="Times New Roman"/>
              </a:rPr>
              <a:t>veidots </a:t>
            </a:r>
            <a:r>
              <a:rPr lang="lv-LV" sz="6000" b="1" dirty="0">
                <a:solidFill>
                  <a:srgbClr val="002C89"/>
                </a:solidFill>
                <a:latin typeface="Times New Roman"/>
                <a:cs typeface="Times New Roman"/>
              </a:rPr>
              <a:t>“atelpas brīža” pakalpojums</a:t>
            </a:r>
            <a:r>
              <a:rPr lang="lv-LV" sz="6000" dirty="0">
                <a:solidFill>
                  <a:srgbClr val="002C89"/>
                </a:solidFill>
                <a:latin typeface="Times New Roman"/>
                <a:cs typeface="Times New Roman"/>
              </a:rPr>
              <a:t>;</a:t>
            </a:r>
          </a:p>
          <a:p>
            <a:pPr marL="342900" indent="-342900">
              <a:lnSpc>
                <a:spcPct val="120000"/>
              </a:lnSpc>
              <a:spcBef>
                <a:spcPts val="800"/>
              </a:spcBef>
              <a:buSzPts val="2640"/>
              <a:tabLst>
                <a:tab pos="450215" algn="l"/>
              </a:tabLst>
            </a:pPr>
            <a:r>
              <a:rPr lang="lv-LV" sz="6000" b="1" dirty="0">
                <a:solidFill>
                  <a:srgbClr val="002C89"/>
                </a:solidFill>
                <a:latin typeface="Times New Roman"/>
                <a:cs typeface="Times New Roman"/>
              </a:rPr>
              <a:t>BSAC bērniem:</a:t>
            </a:r>
          </a:p>
          <a:p>
            <a:pPr marL="800100" lvl="1" indent="-342900">
              <a:lnSpc>
                <a:spcPct val="120000"/>
              </a:lnSpc>
              <a:spcBef>
                <a:spcPts val="800"/>
              </a:spcBef>
              <a:buSzPts val="2640"/>
              <a:tabLst>
                <a:tab pos="450215" algn="l"/>
              </a:tabLst>
            </a:pPr>
            <a:r>
              <a:rPr lang="lv-LV" sz="6000" b="1" dirty="0">
                <a:solidFill>
                  <a:srgbClr val="002C89"/>
                </a:solidFill>
                <a:latin typeface="Times New Roman"/>
                <a:cs typeface="Times New Roman"/>
              </a:rPr>
              <a:t>par 12 </a:t>
            </a:r>
            <a:r>
              <a:rPr lang="lv-LV" sz="6000" dirty="0">
                <a:solidFill>
                  <a:srgbClr val="002C89"/>
                </a:solidFill>
                <a:latin typeface="Times New Roman"/>
                <a:cs typeface="Times New Roman"/>
              </a:rPr>
              <a:t>vietām</a:t>
            </a:r>
            <a:r>
              <a:rPr lang="lv-LV" sz="6000" b="1" dirty="0">
                <a:solidFill>
                  <a:srgbClr val="002C89"/>
                </a:solidFill>
                <a:latin typeface="Times New Roman"/>
                <a:cs typeface="Times New Roman"/>
              </a:rPr>
              <a:t> </a:t>
            </a:r>
            <a:r>
              <a:rPr lang="lv-LV" sz="6000" dirty="0">
                <a:solidFill>
                  <a:srgbClr val="002C89"/>
                </a:solidFill>
                <a:latin typeface="Times New Roman"/>
                <a:cs typeface="Times New Roman"/>
              </a:rPr>
              <a:t>ir </a:t>
            </a:r>
            <a:r>
              <a:rPr lang="lv-LV" sz="6000" b="1" dirty="0">
                <a:solidFill>
                  <a:srgbClr val="002C89"/>
                </a:solidFill>
                <a:latin typeface="Times New Roman"/>
                <a:cs typeface="Times New Roman"/>
              </a:rPr>
              <a:t>samazinājies ĢVPP </a:t>
            </a:r>
            <a:r>
              <a:rPr lang="lv-LV" sz="6000" dirty="0">
                <a:solidFill>
                  <a:srgbClr val="002C89"/>
                </a:solidFill>
                <a:latin typeface="Times New Roman"/>
                <a:cs typeface="Times New Roman"/>
              </a:rPr>
              <a:t>vietu skaits;</a:t>
            </a:r>
          </a:p>
          <a:p>
            <a:pPr marL="800100" lvl="1" indent="-342900">
              <a:lnSpc>
                <a:spcPct val="120000"/>
              </a:lnSpc>
              <a:spcBef>
                <a:spcPts val="800"/>
              </a:spcBef>
              <a:buSzPts val="2640"/>
              <a:tabLst>
                <a:tab pos="450215" algn="l"/>
              </a:tabLst>
            </a:pPr>
            <a:r>
              <a:rPr lang="lv-LV" sz="6000" dirty="0">
                <a:solidFill>
                  <a:srgbClr val="002C89"/>
                </a:solidFill>
                <a:latin typeface="Times New Roman"/>
                <a:cs typeface="Times New Roman"/>
              </a:rPr>
              <a:t>KPR </a:t>
            </a:r>
            <a:r>
              <a:rPr lang="lv-LV" sz="6000" b="1" dirty="0">
                <a:solidFill>
                  <a:srgbClr val="002C89"/>
                </a:solidFill>
                <a:latin typeface="Times New Roman"/>
                <a:cs typeface="Times New Roman"/>
              </a:rPr>
              <a:t>netiks </a:t>
            </a:r>
            <a:r>
              <a:rPr lang="lv-LV" sz="6000" dirty="0">
                <a:solidFill>
                  <a:srgbClr val="002C89"/>
                </a:solidFill>
                <a:latin typeface="Times New Roman"/>
                <a:cs typeface="Times New Roman"/>
              </a:rPr>
              <a:t>veidots</a:t>
            </a:r>
            <a:r>
              <a:rPr lang="lv-LV" sz="6000" b="1" dirty="0">
                <a:solidFill>
                  <a:srgbClr val="002C89"/>
                </a:solidFill>
                <a:latin typeface="Times New Roman"/>
                <a:cs typeface="Times New Roman"/>
              </a:rPr>
              <a:t> jauniešu mājas pakalpojums.</a:t>
            </a:r>
          </a:p>
          <a:p>
            <a:pPr marL="0" lvl="0" indent="0" algn="l">
              <a:spcBef>
                <a:spcPts val="0"/>
              </a:spcBef>
              <a:buSzPct val="80000"/>
              <a:buNone/>
              <a:tabLst>
                <a:tab pos="450215" algn="l"/>
              </a:tabLst>
            </a:pPr>
            <a:endParaRPr lang="lv-LV" sz="7100" b="1" dirty="0">
              <a:solidFill>
                <a:srgbClr val="002C89"/>
              </a:solidFill>
              <a:latin typeface="Times New Roman"/>
              <a:cs typeface="Times New Roman"/>
              <a:sym typeface="Times New Roman"/>
            </a:endParaRPr>
          </a:p>
          <a:p>
            <a:pPr marL="0" lvl="0" indent="0" algn="l" rtl="0">
              <a:spcBef>
                <a:spcPts val="1000"/>
              </a:spcBef>
              <a:spcAft>
                <a:spcPts val="0"/>
              </a:spcAft>
              <a:buSzPct val="80000"/>
              <a:buNone/>
            </a:pPr>
            <a:endParaRPr sz="4000" b="1"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97151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B6A12B1-F38F-45E6-82D2-D4875EEB72DE}"/>
              </a:ext>
            </a:extLst>
          </p:cNvPr>
          <p:cNvSpPr>
            <a:spLocks noGrp="1"/>
          </p:cNvSpPr>
          <p:nvPr>
            <p:ph type="title"/>
          </p:nvPr>
        </p:nvSpPr>
        <p:spPr>
          <a:xfrm>
            <a:off x="126124" y="0"/>
            <a:ext cx="9404627" cy="655093"/>
          </a:xfrm>
        </p:spPr>
        <p:txBody>
          <a:bodyPr>
            <a:normAutofit fontScale="90000"/>
          </a:bodyPr>
          <a:lstStyle/>
          <a:p>
            <a:pPr algn="ctr"/>
            <a:r>
              <a:rPr lang="lv-LV" sz="3200" b="1" dirty="0">
                <a:solidFill>
                  <a:srgbClr val="002C89"/>
                </a:solidFill>
                <a:latin typeface="Times New Roman"/>
                <a:cs typeface="Times New Roman"/>
              </a:rPr>
              <a:t>SBSP infrastruktūras izveides progress uz 01.04.2022.</a:t>
            </a:r>
          </a:p>
        </p:txBody>
      </p:sp>
      <p:graphicFrame>
        <p:nvGraphicFramePr>
          <p:cNvPr id="9" name="Tabula 9">
            <a:extLst>
              <a:ext uri="{FF2B5EF4-FFF2-40B4-BE49-F238E27FC236}">
                <a16:creationId xmlns:a16="http://schemas.microsoft.com/office/drawing/2014/main" id="{8DF9BF60-4A59-48DF-AAA0-938140228460}"/>
              </a:ext>
            </a:extLst>
          </p:cNvPr>
          <p:cNvGraphicFramePr>
            <a:graphicFrameLocks noGrp="1"/>
          </p:cNvGraphicFramePr>
          <p:nvPr>
            <p:extLst>
              <p:ext uri="{D42A27DB-BD31-4B8C-83A1-F6EECF244321}">
                <p14:modId xmlns:p14="http://schemas.microsoft.com/office/powerpoint/2010/main" val="3422128958"/>
              </p:ext>
            </p:extLst>
          </p:nvPr>
        </p:nvGraphicFramePr>
        <p:xfrm>
          <a:off x="126124" y="655093"/>
          <a:ext cx="10120345" cy="6175271"/>
        </p:xfrm>
        <a:graphic>
          <a:graphicData uri="http://schemas.openxmlformats.org/drawingml/2006/table">
            <a:tbl>
              <a:tblPr firstRow="1" bandRow="1">
                <a:tableStyleId>{5C22544A-7EE6-4342-B048-85BDC9FD1C3A}</a:tableStyleId>
              </a:tblPr>
              <a:tblGrid>
                <a:gridCol w="1575264">
                  <a:extLst>
                    <a:ext uri="{9D8B030D-6E8A-4147-A177-3AD203B41FA5}">
                      <a16:colId xmlns:a16="http://schemas.microsoft.com/office/drawing/2014/main" val="3573869025"/>
                    </a:ext>
                  </a:extLst>
                </a:gridCol>
                <a:gridCol w="1737260">
                  <a:extLst>
                    <a:ext uri="{9D8B030D-6E8A-4147-A177-3AD203B41FA5}">
                      <a16:colId xmlns:a16="http://schemas.microsoft.com/office/drawing/2014/main" val="2552156073"/>
                    </a:ext>
                  </a:extLst>
                </a:gridCol>
                <a:gridCol w="289622">
                  <a:extLst>
                    <a:ext uri="{9D8B030D-6E8A-4147-A177-3AD203B41FA5}">
                      <a16:colId xmlns:a16="http://schemas.microsoft.com/office/drawing/2014/main" val="2050039205"/>
                    </a:ext>
                  </a:extLst>
                </a:gridCol>
                <a:gridCol w="6518199">
                  <a:extLst>
                    <a:ext uri="{9D8B030D-6E8A-4147-A177-3AD203B41FA5}">
                      <a16:colId xmlns:a16="http://schemas.microsoft.com/office/drawing/2014/main" val="1714573811"/>
                    </a:ext>
                  </a:extLst>
                </a:gridCol>
              </a:tblGrid>
              <a:tr h="370840">
                <a:tc>
                  <a:txBody>
                    <a:bodyPr/>
                    <a:lstStyle/>
                    <a:p>
                      <a:pPr algn="ctr"/>
                      <a:r>
                        <a:rPr lang="lv-LV" sz="2000" b="1"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Pašvaldība</a:t>
                      </a:r>
                    </a:p>
                  </a:txBody>
                  <a:tcPr/>
                </a:tc>
                <a:tc gridSpan="2">
                  <a:txBody>
                    <a:bodyPr/>
                    <a:lstStyle/>
                    <a:p>
                      <a:pPr algn="ctr"/>
                      <a:r>
                        <a:rPr lang="lv-LV" sz="2000" b="1"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Apstiprinātais beigu datums</a:t>
                      </a:r>
                    </a:p>
                  </a:txBody>
                  <a:tcPr/>
                </a:tc>
                <a:tc hMerge="1">
                  <a:txBody>
                    <a:bodyPr/>
                    <a:lstStyle/>
                    <a:p>
                      <a:r>
                        <a:rPr lang="lv-LV" sz="2000" b="1"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Infrastruktūras objekts un tajā izveidojamā pakalpojuma veids</a:t>
                      </a:r>
                    </a:p>
                  </a:txBody>
                  <a:tcPr/>
                </a:tc>
                <a:tc>
                  <a:txBody>
                    <a:bodyPr/>
                    <a:lstStyle/>
                    <a:p>
                      <a:pPr algn="ctr"/>
                      <a:r>
                        <a:rPr lang="lv-LV" sz="2000" b="1"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Infrastruktūras objekts un tajā izveidojamā pakalpojuma veids</a:t>
                      </a:r>
                      <a:endParaRPr lang="lv-LV" dirty="0"/>
                    </a:p>
                  </a:txBody>
                  <a:tcPr/>
                </a:tc>
                <a:extLst>
                  <a:ext uri="{0D108BD9-81ED-4DB2-BD59-A6C34878D82A}">
                    <a16:rowId xmlns:a16="http://schemas.microsoft.com/office/drawing/2014/main" val="3984489459"/>
                  </a:ext>
                </a:extLst>
              </a:tr>
              <a:tr h="370840">
                <a:tc gridSpan="4">
                  <a:txBody>
                    <a:bodyPr/>
                    <a:lstStyle/>
                    <a:p>
                      <a:pPr algn="ctr">
                        <a:lnSpc>
                          <a:spcPct val="100000"/>
                        </a:lnSpc>
                        <a:spcAft>
                          <a:spcPts val="0"/>
                        </a:spcAft>
                      </a:pPr>
                      <a:r>
                        <a:rPr lang="lv-LV" sz="2400" b="1" dirty="0">
                          <a:solidFill>
                            <a:schemeClr val="tx1"/>
                          </a:solidFill>
                          <a:latin typeface="Times New Roman" panose="02020603050405020304" pitchFamily="18" charset="0"/>
                          <a:cs typeface="Times New Roman" panose="02020603050405020304" pitchFamily="18" charset="0"/>
                        </a:rPr>
                        <a:t>Liepājas valstspilsēta</a:t>
                      </a:r>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534448711"/>
                  </a:ext>
                </a:extLst>
              </a:tr>
              <a:tr h="370840">
                <a:tc rowSpan="3">
                  <a:txBody>
                    <a:bodyPr/>
                    <a:lstStyle/>
                    <a:p>
                      <a:pPr marR="0" algn="l" rtl="0">
                        <a:lnSpc>
                          <a:spcPct val="100000"/>
                        </a:lnSpc>
                        <a:spcBef>
                          <a:spcPts val="0"/>
                        </a:spcBef>
                        <a:spcAft>
                          <a:spcPts val="0"/>
                        </a:spcAft>
                        <a:buClr>
                          <a:srgbClr val="000000"/>
                        </a:buClr>
                        <a:buFont typeface="Arial"/>
                      </a:pPr>
                      <a:r>
                        <a:rPr lang="lv-LV" sz="2000" b="1" i="0" u="none" strike="noStrike" cap="none" dirty="0">
                          <a:solidFill>
                            <a:schemeClr val="tx1"/>
                          </a:solidFill>
                          <a:effectLst/>
                          <a:latin typeface="Times New Roman" panose="02020603050405020304" pitchFamily="18" charset="0"/>
                          <a:cs typeface="Times New Roman" panose="02020603050405020304" pitchFamily="18" charset="0"/>
                          <a:sym typeface="Arial"/>
                        </a:rPr>
                        <a:t>Liepāja</a:t>
                      </a:r>
                    </a:p>
                  </a:txBody>
                  <a:tcPr/>
                </a:tc>
                <a:tc rowSpan="3">
                  <a:txBody>
                    <a:bodyPr/>
                    <a:lstStyle/>
                    <a:p>
                      <a:pPr marR="0" algn="ctr" rtl="0">
                        <a:lnSpc>
                          <a:spcPct val="100000"/>
                        </a:lnSpc>
                        <a:spcBef>
                          <a:spcPts val="0"/>
                        </a:spcBef>
                        <a:spcAft>
                          <a:spcPts val="0"/>
                        </a:spcAft>
                        <a:buClr>
                          <a:srgbClr val="000000"/>
                        </a:buClr>
                        <a:buFont typeface="Arial"/>
                      </a:pPr>
                      <a:r>
                        <a:rPr lang="lv-LV" sz="2000" b="0" i="0" u="none" strike="noStrike" cap="none" dirty="0">
                          <a:solidFill>
                            <a:schemeClr val="tx1"/>
                          </a:solidFill>
                          <a:effectLst/>
                          <a:latin typeface="Times New Roman" panose="02020603050405020304" pitchFamily="18" charset="0"/>
                          <a:cs typeface="Times New Roman" panose="02020603050405020304" pitchFamily="18" charset="0"/>
                          <a:sym typeface="Arial"/>
                        </a:rPr>
                        <a:t>30.06.2023.</a:t>
                      </a:r>
                    </a:p>
                  </a:txBody>
                  <a:tcPr/>
                </a:tc>
                <a:tc gridSpan="2">
                  <a:txBody>
                    <a:bodyPr/>
                    <a:lstStyle/>
                    <a:p>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Grupu dzīvoklis (saņēmēju skaits – 16 personas)</a:t>
                      </a:r>
                      <a:endParaRPr lang="lv-LV" dirty="0"/>
                    </a:p>
                  </a:txBody>
                  <a:tcPr marL="68580" marR="68580" marT="0" marB="0"/>
                </a:tc>
                <a:tc hMerge="1">
                  <a:txBody>
                    <a:bodyPr/>
                    <a:lstStyle/>
                    <a:p>
                      <a:pPr>
                        <a:lnSpc>
                          <a:spcPct val="107000"/>
                        </a:lnSpc>
                        <a:spcAft>
                          <a:spcPts val="800"/>
                        </a:spcAft>
                      </a:pPr>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Grupu dzīvoklis (saņēmēju skaits – 16)</a:t>
                      </a:r>
                    </a:p>
                  </a:txBody>
                  <a:tcPr marL="68580" marR="68580" marT="0" marB="0"/>
                </a:tc>
                <a:extLst>
                  <a:ext uri="{0D108BD9-81ED-4DB2-BD59-A6C34878D82A}">
                    <a16:rowId xmlns:a16="http://schemas.microsoft.com/office/drawing/2014/main" val="4073030639"/>
                  </a:ext>
                </a:extLst>
              </a:tr>
              <a:tr h="370840">
                <a:tc vMerge="1">
                  <a:txBody>
                    <a:bodyPr/>
                    <a:lstStyle/>
                    <a:p>
                      <a:pPr algn="ctr">
                        <a:lnSpc>
                          <a:spcPct val="100000"/>
                        </a:lnSpc>
                        <a:spcAft>
                          <a:spcPts val="0"/>
                        </a:spcAft>
                      </a:pPr>
                      <a:endParaRPr lang="lv-LV" sz="2400" b="1" dirty="0">
                        <a:solidFill>
                          <a:schemeClr val="tx1"/>
                        </a:solidFill>
                        <a:latin typeface="Times New Roman" panose="02020603050405020304" pitchFamily="18" charset="0"/>
                        <a:cs typeface="Times New Roman" panose="02020603050405020304" pitchFamily="18" charset="0"/>
                      </a:endParaRPr>
                    </a:p>
                  </a:txBody>
                  <a:tcPr/>
                </a:tc>
                <a:tc vMerge="1">
                  <a:txBody>
                    <a:bodyPr/>
                    <a:lstStyle/>
                    <a:p>
                      <a:endParaRPr lang="lv-LV" dirty="0"/>
                    </a:p>
                  </a:txBody>
                  <a:tcPr/>
                </a:tc>
                <a:tc gridSpan="2">
                  <a:txBody>
                    <a:bodyPr/>
                    <a:lstStyle/>
                    <a:p>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Specializētā darbnīca (saņēmēju skaits – 20 personas)</a:t>
                      </a:r>
                      <a:endParaRPr lang="lv-LV" dirty="0"/>
                    </a:p>
                  </a:txBody>
                  <a:tcPr marL="68580" marR="68580" marT="0" marB="0"/>
                </a:tc>
                <a:tc hMerge="1">
                  <a:txBody>
                    <a:bodyPr/>
                    <a:lstStyle/>
                    <a:p>
                      <a:pPr>
                        <a:lnSpc>
                          <a:spcPct val="107000"/>
                        </a:lnSpc>
                        <a:spcAft>
                          <a:spcPts val="800"/>
                        </a:spcAft>
                      </a:pPr>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Specializētā darbnīca (saņēmēju skaits – 20)</a:t>
                      </a:r>
                    </a:p>
                  </a:txBody>
                  <a:tcPr marL="68580" marR="68580" marT="0" marB="0"/>
                </a:tc>
                <a:extLst>
                  <a:ext uri="{0D108BD9-81ED-4DB2-BD59-A6C34878D82A}">
                    <a16:rowId xmlns:a16="http://schemas.microsoft.com/office/drawing/2014/main" val="2155398309"/>
                  </a:ext>
                </a:extLst>
              </a:tr>
              <a:tr h="370840">
                <a:tc vMerge="1">
                  <a:txBody>
                    <a:bodyPr/>
                    <a:lstStyle/>
                    <a:p>
                      <a:pPr algn="ctr">
                        <a:lnSpc>
                          <a:spcPct val="100000"/>
                        </a:lnSpc>
                        <a:spcAft>
                          <a:spcPts val="0"/>
                        </a:spcAft>
                      </a:pPr>
                      <a:endParaRPr lang="lv-LV" sz="2400" b="1" dirty="0">
                        <a:solidFill>
                          <a:schemeClr val="tx1"/>
                        </a:solidFill>
                        <a:latin typeface="Times New Roman" panose="02020603050405020304" pitchFamily="18" charset="0"/>
                        <a:cs typeface="Times New Roman" panose="02020603050405020304" pitchFamily="18" charset="0"/>
                      </a:endParaRPr>
                    </a:p>
                  </a:txBody>
                  <a:tcPr/>
                </a:tc>
                <a:tc vMerge="1">
                  <a:txBody>
                    <a:bodyPr/>
                    <a:lstStyle/>
                    <a:p>
                      <a:endParaRPr lang="lv-LV" dirty="0"/>
                    </a:p>
                  </a:txBody>
                  <a:tcPr/>
                </a:tc>
                <a:tc gridSpan="2">
                  <a:txBody>
                    <a:bodyPr/>
                    <a:lstStyle/>
                    <a:p>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Ģimeniskai videi pietuvināts pakalpojums (ĢVPP)</a:t>
                      </a:r>
                      <a:endParaRPr lang="lv-LV" dirty="0"/>
                    </a:p>
                  </a:txBody>
                  <a:tcPr marL="68580" marR="68580" marT="0" marB="0"/>
                </a:tc>
                <a:tc hMerge="1">
                  <a:txBody>
                    <a:bodyPr/>
                    <a:lstStyle/>
                    <a:p>
                      <a:pPr>
                        <a:lnSpc>
                          <a:spcPct val="107000"/>
                        </a:lnSpc>
                        <a:spcAft>
                          <a:spcPts val="800"/>
                        </a:spcAft>
                      </a:pPr>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Ģimeniskai videi pietuvināts pakalpojums (ĢVPP)</a:t>
                      </a:r>
                    </a:p>
                  </a:txBody>
                  <a:tcPr marL="68580" marR="68580" marT="0" marB="0"/>
                </a:tc>
                <a:extLst>
                  <a:ext uri="{0D108BD9-81ED-4DB2-BD59-A6C34878D82A}">
                    <a16:rowId xmlns:a16="http://schemas.microsoft.com/office/drawing/2014/main" val="1885052031"/>
                  </a:ext>
                </a:extLst>
              </a:tr>
              <a:tr h="370840">
                <a:tc gridSpan="4">
                  <a:txBody>
                    <a:bodyPr/>
                    <a:lstStyle/>
                    <a:p>
                      <a:pPr algn="ctr">
                        <a:lnSpc>
                          <a:spcPct val="100000"/>
                        </a:lnSpc>
                        <a:spcAft>
                          <a:spcPts val="0"/>
                        </a:spcAft>
                      </a:pPr>
                      <a:r>
                        <a:rPr lang="lv-LV" sz="2400" b="1" dirty="0">
                          <a:solidFill>
                            <a:schemeClr val="tx1"/>
                          </a:solidFill>
                          <a:latin typeface="Times New Roman" panose="02020603050405020304" pitchFamily="18" charset="0"/>
                          <a:cs typeface="Times New Roman" panose="02020603050405020304" pitchFamily="18" charset="0"/>
                        </a:rPr>
                        <a:t>Ventspils valstspilsēta</a:t>
                      </a:r>
                    </a:p>
                  </a:txBody>
                  <a:tcPr/>
                </a:tc>
                <a:tc hMerge="1">
                  <a:txBody>
                    <a:bodyPr/>
                    <a:lstStyle/>
                    <a:p>
                      <a:endParaRPr lang="lv-LV" dirty="0"/>
                    </a:p>
                  </a:txBody>
                  <a:tcPr/>
                </a:tc>
                <a:tc hMerge="1">
                  <a:txBody>
                    <a:bodyPr/>
                    <a:lstStyle/>
                    <a:p>
                      <a:endParaRPr lang="lv-LV"/>
                    </a:p>
                  </a:txBody>
                  <a:tcPr/>
                </a:tc>
                <a:tc hMerge="1">
                  <a:txBody>
                    <a:bodyPr/>
                    <a:lstStyle/>
                    <a:p>
                      <a:endParaRPr lang="lv-LV" dirty="0"/>
                    </a:p>
                  </a:txBody>
                  <a:tcPr/>
                </a:tc>
                <a:extLst>
                  <a:ext uri="{0D108BD9-81ED-4DB2-BD59-A6C34878D82A}">
                    <a16:rowId xmlns:a16="http://schemas.microsoft.com/office/drawing/2014/main" val="3507778794"/>
                  </a:ext>
                </a:extLst>
              </a:tr>
              <a:tr h="370840">
                <a:tc rowSpan="3">
                  <a:txBody>
                    <a:bodyPr/>
                    <a:lstStyle/>
                    <a:p>
                      <a:pPr algn="l">
                        <a:lnSpc>
                          <a:spcPct val="100000"/>
                        </a:lnSpc>
                        <a:spcAft>
                          <a:spcPts val="0"/>
                        </a:spcAft>
                      </a:pPr>
                      <a:r>
                        <a:rPr lang="lv-LV" sz="2000" b="1" dirty="0">
                          <a:solidFill>
                            <a:schemeClr val="tx1"/>
                          </a:solidFill>
                          <a:latin typeface="Times New Roman" panose="02020603050405020304" pitchFamily="18" charset="0"/>
                          <a:cs typeface="Times New Roman" panose="02020603050405020304" pitchFamily="18" charset="0"/>
                        </a:rPr>
                        <a:t>Ventspils</a:t>
                      </a:r>
                    </a:p>
                  </a:txBody>
                  <a:tcPr/>
                </a:tc>
                <a:tc row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31.12.2023.</a:t>
                      </a:r>
                    </a:p>
                    <a:p>
                      <a:endParaRPr lang="lv-LV" dirty="0"/>
                    </a:p>
                  </a:txBody>
                  <a:tcPr/>
                </a:tc>
                <a:tc gridSpan="2">
                  <a:txBody>
                    <a:bodyPr/>
                    <a:lstStyle/>
                    <a:p>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DAC personām ar GRT (saņēmēju skaits – 40 personas)</a:t>
                      </a:r>
                      <a:endParaRPr lang="lv-LV" dirty="0"/>
                    </a:p>
                  </a:txBody>
                  <a:tcPr marL="68580" marR="68580" marT="0" marB="0"/>
                </a:tc>
                <a:tc hMerge="1">
                  <a:txBody>
                    <a:bodyPr/>
                    <a:lstStyle/>
                    <a:p>
                      <a:pPr>
                        <a:lnSpc>
                          <a:spcPct val="107000"/>
                        </a:lnSpc>
                        <a:spcAft>
                          <a:spcPts val="800"/>
                        </a:spcAft>
                      </a:pPr>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DAC personām ar GRT (saņēmēju skaits – 40)</a:t>
                      </a:r>
                    </a:p>
                  </a:txBody>
                  <a:tcPr marL="68580" marR="68580" marT="0" marB="0"/>
                </a:tc>
                <a:extLst>
                  <a:ext uri="{0D108BD9-81ED-4DB2-BD59-A6C34878D82A}">
                    <a16:rowId xmlns:a16="http://schemas.microsoft.com/office/drawing/2014/main" val="2410447751"/>
                  </a:ext>
                </a:extLst>
              </a:tr>
              <a:tr h="370840">
                <a:tc vMerge="1">
                  <a:txBody>
                    <a:bodyPr/>
                    <a:lstStyle/>
                    <a:p>
                      <a:pPr algn="ctr">
                        <a:lnSpc>
                          <a:spcPct val="100000"/>
                        </a:lnSpc>
                        <a:spcAft>
                          <a:spcPts val="0"/>
                        </a:spcAft>
                      </a:pPr>
                      <a:endParaRPr lang="lv-LV" sz="2400" b="1" dirty="0">
                        <a:solidFill>
                          <a:schemeClr val="tx1"/>
                        </a:solidFill>
                        <a:latin typeface="Times New Roman" panose="02020603050405020304" pitchFamily="18" charset="0"/>
                        <a:cs typeface="Times New Roman" panose="02020603050405020304" pitchFamily="18" charset="0"/>
                      </a:endParaRPr>
                    </a:p>
                  </a:txBody>
                  <a:tcPr/>
                </a:tc>
                <a:tc vMerge="1">
                  <a:txBody>
                    <a:bodyPr/>
                    <a:lstStyle/>
                    <a:p>
                      <a:endParaRPr lang="lv-LV" dirty="0"/>
                    </a:p>
                  </a:txBody>
                  <a:tcPr/>
                </a:tc>
                <a:tc gridSpan="2">
                  <a:txBody>
                    <a:bodyPr/>
                    <a:lstStyle/>
                    <a:p>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DAC bērniem ar FT (saņēmēju skaits – 55 bērni)</a:t>
                      </a:r>
                      <a:endParaRPr lang="lv-LV" dirty="0"/>
                    </a:p>
                  </a:txBody>
                  <a:tcPr marL="68580" marR="68580" marT="0" marB="0"/>
                </a:tc>
                <a:tc hMerge="1">
                  <a:txBody>
                    <a:bodyPr/>
                    <a:lstStyle/>
                    <a:p>
                      <a:pPr>
                        <a:lnSpc>
                          <a:spcPct val="107000"/>
                        </a:lnSpc>
                        <a:spcAft>
                          <a:spcPts val="800"/>
                        </a:spcAft>
                      </a:pPr>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DAC bērniem ar FT (saņēmēju skaits – 55)</a:t>
                      </a:r>
                    </a:p>
                  </a:txBody>
                  <a:tcPr marL="68580" marR="68580" marT="0" marB="0"/>
                </a:tc>
                <a:extLst>
                  <a:ext uri="{0D108BD9-81ED-4DB2-BD59-A6C34878D82A}">
                    <a16:rowId xmlns:a16="http://schemas.microsoft.com/office/drawing/2014/main" val="2570708812"/>
                  </a:ext>
                </a:extLst>
              </a:tr>
              <a:tr h="370840">
                <a:tc vMerge="1">
                  <a:txBody>
                    <a:bodyPr/>
                    <a:lstStyle/>
                    <a:p>
                      <a:pPr algn="ctr">
                        <a:lnSpc>
                          <a:spcPct val="100000"/>
                        </a:lnSpc>
                        <a:spcAft>
                          <a:spcPts val="0"/>
                        </a:spcAft>
                      </a:pPr>
                      <a:endParaRPr lang="lv-LV" sz="2400" b="1" dirty="0">
                        <a:solidFill>
                          <a:schemeClr val="tx1"/>
                        </a:solidFill>
                        <a:latin typeface="Times New Roman" panose="02020603050405020304" pitchFamily="18" charset="0"/>
                        <a:cs typeface="Times New Roman" panose="02020603050405020304" pitchFamily="18" charset="0"/>
                      </a:endParaRPr>
                    </a:p>
                  </a:txBody>
                  <a:tcPr/>
                </a:tc>
                <a:tc vMerge="1">
                  <a:txBody>
                    <a:bodyPr/>
                    <a:lstStyle/>
                    <a:p>
                      <a:endParaRPr lang="lv-LV" dirty="0"/>
                    </a:p>
                  </a:txBody>
                  <a:tcPr/>
                </a:tc>
                <a:tc gridSpan="2">
                  <a:txBody>
                    <a:bodyPr/>
                    <a:lstStyle/>
                    <a:p>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ĢVPP</a:t>
                      </a:r>
                      <a:endParaRPr lang="lv-LV" dirty="0"/>
                    </a:p>
                  </a:txBody>
                  <a:tcPr marL="68580" marR="68580" marT="0" marB="0"/>
                </a:tc>
                <a:tc hMerge="1">
                  <a:txBody>
                    <a:bodyPr/>
                    <a:lstStyle/>
                    <a:p>
                      <a:pPr>
                        <a:lnSpc>
                          <a:spcPct val="107000"/>
                        </a:lnSpc>
                        <a:spcAft>
                          <a:spcPts val="800"/>
                        </a:spcAft>
                      </a:pPr>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ĢVPP</a:t>
                      </a:r>
                    </a:p>
                  </a:txBody>
                  <a:tcPr marL="68580" marR="68580" marT="0" marB="0"/>
                </a:tc>
                <a:extLst>
                  <a:ext uri="{0D108BD9-81ED-4DB2-BD59-A6C34878D82A}">
                    <a16:rowId xmlns:a16="http://schemas.microsoft.com/office/drawing/2014/main" val="623856197"/>
                  </a:ext>
                </a:extLst>
              </a:tr>
              <a:tr h="370840">
                <a:tc gridSpan="4">
                  <a:txBody>
                    <a:bodyPr/>
                    <a:lstStyle/>
                    <a:p>
                      <a:pPr algn="ctr">
                        <a:lnSpc>
                          <a:spcPct val="100000"/>
                        </a:lnSpc>
                        <a:spcAft>
                          <a:spcPts val="0"/>
                        </a:spcAft>
                      </a:pPr>
                      <a:r>
                        <a:rPr lang="lv-LV" sz="2400" b="1" dirty="0">
                          <a:solidFill>
                            <a:schemeClr val="tx1"/>
                          </a:solidFill>
                          <a:latin typeface="Times New Roman" panose="02020603050405020304" pitchFamily="18" charset="0"/>
                          <a:cs typeface="Times New Roman" panose="02020603050405020304" pitchFamily="18" charset="0"/>
                        </a:rPr>
                        <a:t>Dienvidkurzemes novads</a:t>
                      </a:r>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758031249"/>
                  </a:ext>
                </a:extLst>
              </a:tr>
              <a:tr h="370840">
                <a:tc>
                  <a:txBody>
                    <a:bodyPr/>
                    <a:lstStyle/>
                    <a:p>
                      <a:pPr>
                        <a:lnSpc>
                          <a:spcPct val="100000"/>
                        </a:lnSpc>
                        <a:spcAft>
                          <a:spcPts val="0"/>
                        </a:spcAft>
                      </a:pPr>
                      <a:r>
                        <a:rPr lang="lv-LV"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Aizpute</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Pabeigts</a:t>
                      </a:r>
                    </a:p>
                  </a:txBody>
                  <a:tcPr marL="68580" marR="68580" marT="0" marB="0"/>
                </a:tc>
                <a:tc gridSpan="2">
                  <a:txBody>
                    <a:bodyPr/>
                    <a:lstStyle/>
                    <a:p>
                      <a:pPr>
                        <a:lnSpc>
                          <a:spcPct val="100000"/>
                        </a:lnSpc>
                        <a:spcAft>
                          <a:spcPts val="0"/>
                        </a:spcAft>
                      </a:pPr>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SRC bērniem ar FT</a:t>
                      </a:r>
                    </a:p>
                  </a:txBody>
                  <a:tcPr marL="68580" marR="68580" marT="0" marB="0"/>
                </a:tc>
                <a:tc hMerge="1">
                  <a:txBody>
                    <a:bodyPr/>
                    <a:lstStyle/>
                    <a:p>
                      <a:endParaRPr lang="lv-LV"/>
                    </a:p>
                  </a:txBody>
                  <a:tcPr/>
                </a:tc>
                <a:extLst>
                  <a:ext uri="{0D108BD9-81ED-4DB2-BD59-A6C34878D82A}">
                    <a16:rowId xmlns:a16="http://schemas.microsoft.com/office/drawing/2014/main" val="8005721"/>
                  </a:ext>
                </a:extLst>
              </a:tr>
              <a:tr h="370840">
                <a:tc rowSpan="2">
                  <a:txBody>
                    <a:bodyPr/>
                    <a:lstStyle/>
                    <a:p>
                      <a:pPr>
                        <a:lnSpc>
                          <a:spcPct val="100000"/>
                        </a:lnSpc>
                        <a:spcAft>
                          <a:spcPts val="0"/>
                        </a:spcAft>
                      </a:pPr>
                      <a:r>
                        <a:rPr lang="lv-LV"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Priekule</a:t>
                      </a:r>
                    </a:p>
                  </a:txBody>
                  <a:tcPr marL="68580" marR="68580" marT="0" marB="0"/>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Pabeigts</a:t>
                      </a:r>
                    </a:p>
                    <a:p>
                      <a:pPr algn="ctr">
                        <a:lnSpc>
                          <a:spcPct val="100000"/>
                        </a:lnSpc>
                        <a:spcAft>
                          <a:spcPts val="0"/>
                        </a:spcAft>
                      </a:pP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0000"/>
                        </a:lnSpc>
                        <a:spcAft>
                          <a:spcPts val="0"/>
                        </a:spcAft>
                      </a:pPr>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DAC personām ar GRT (saņēmēju skaits – 17 personas)</a:t>
                      </a:r>
                    </a:p>
                  </a:txBody>
                  <a:tcPr marL="68580" marR="68580" marT="0" marB="0"/>
                </a:tc>
                <a:tc hMerge="1">
                  <a:txBody>
                    <a:bodyPr/>
                    <a:lstStyle/>
                    <a:p>
                      <a:endParaRPr lang="lv-LV"/>
                    </a:p>
                  </a:txBody>
                  <a:tcPr/>
                </a:tc>
                <a:extLst>
                  <a:ext uri="{0D108BD9-81ED-4DB2-BD59-A6C34878D82A}">
                    <a16:rowId xmlns:a16="http://schemas.microsoft.com/office/drawing/2014/main" val="1939821815"/>
                  </a:ext>
                </a:extLst>
              </a:tr>
              <a:tr h="370840">
                <a:tc vMerge="1">
                  <a:txBody>
                    <a:bodyPr/>
                    <a:lstStyle/>
                    <a:p>
                      <a:endParaRPr lang="lv-LV"/>
                    </a:p>
                  </a:txBody>
                  <a:tcPr/>
                </a:tc>
                <a:tc vMerge="1">
                  <a:txBody>
                    <a:bodyPr/>
                    <a:lstStyle/>
                    <a:p>
                      <a:endParaRPr lang="lv-LV"/>
                    </a:p>
                  </a:txBody>
                  <a:tcPr/>
                </a:tc>
                <a:tc gridSpan="2">
                  <a:txBody>
                    <a:bodyPr/>
                    <a:lstStyle/>
                    <a:p>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Specializētās darbnīcas (saņēmēju skaits – 16 personas)</a:t>
                      </a:r>
                      <a:endParaRPr lang="lv-LV" sz="2000" dirty="0"/>
                    </a:p>
                  </a:txBody>
                  <a:tcPr marL="68580" marR="68580" marT="0" marB="0"/>
                </a:tc>
                <a:tc hMerge="1">
                  <a:txBody>
                    <a:bodyPr/>
                    <a:lstStyle/>
                    <a:p>
                      <a:endParaRPr lang="lv-LV"/>
                    </a:p>
                  </a:txBody>
                  <a:tcPr/>
                </a:tc>
                <a:extLst>
                  <a:ext uri="{0D108BD9-81ED-4DB2-BD59-A6C34878D82A}">
                    <a16:rowId xmlns:a16="http://schemas.microsoft.com/office/drawing/2014/main" val="3532655052"/>
                  </a:ext>
                </a:extLst>
              </a:tr>
              <a:tr h="370840">
                <a:tc rowSpan="2">
                  <a:txBody>
                    <a:bodyPr/>
                    <a:lstStyle/>
                    <a:p>
                      <a:pPr>
                        <a:lnSpc>
                          <a:spcPct val="100000"/>
                        </a:lnSpc>
                        <a:spcAft>
                          <a:spcPts val="0"/>
                        </a:spcAft>
                      </a:pPr>
                      <a:r>
                        <a:rPr lang="lv-LV"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Rucava</a:t>
                      </a:r>
                    </a:p>
                  </a:txBody>
                  <a:tcPr marL="68580" marR="68580" marT="0" marB="0"/>
                </a:tc>
                <a:tc rowSpan="2">
                  <a:txBody>
                    <a:bodyPr/>
                    <a:lstStyle/>
                    <a:p>
                      <a:pPr algn="ctr">
                        <a:lnSpc>
                          <a:spcPct val="100000"/>
                        </a:lnSpc>
                        <a:spcAft>
                          <a:spcPts val="0"/>
                        </a:spcAft>
                      </a:pPr>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30.06.2023.</a:t>
                      </a:r>
                    </a:p>
                  </a:txBody>
                  <a:tcPr marL="68580" marR="68580" marT="0" marB="0"/>
                </a:tc>
                <a:tc gridSpan="2">
                  <a:txBody>
                    <a:bodyPr/>
                    <a:lstStyle/>
                    <a:p>
                      <a:pPr>
                        <a:lnSpc>
                          <a:spcPct val="100000"/>
                        </a:lnSpc>
                        <a:spcAft>
                          <a:spcPts val="0"/>
                        </a:spcAft>
                      </a:pPr>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Grupu dzīvoklis (saņēmēju skaits – 11 personas)</a:t>
                      </a:r>
                    </a:p>
                  </a:txBody>
                  <a:tcPr marL="68580" marR="68580" marT="0" marB="0"/>
                </a:tc>
                <a:tc hMerge="1">
                  <a:txBody>
                    <a:bodyPr/>
                    <a:lstStyle/>
                    <a:p>
                      <a:endParaRPr lang="lv-LV"/>
                    </a:p>
                  </a:txBody>
                  <a:tcPr/>
                </a:tc>
                <a:extLst>
                  <a:ext uri="{0D108BD9-81ED-4DB2-BD59-A6C34878D82A}">
                    <a16:rowId xmlns:a16="http://schemas.microsoft.com/office/drawing/2014/main" val="2372564787"/>
                  </a:ext>
                </a:extLst>
              </a:tr>
              <a:tr h="394231">
                <a:tc vMerge="1">
                  <a:txBody>
                    <a:bodyPr/>
                    <a:lstStyle/>
                    <a:p>
                      <a:endParaRPr lang="lv-LV"/>
                    </a:p>
                  </a:txBody>
                  <a:tcPr/>
                </a:tc>
                <a:tc vMerge="1">
                  <a:txBody>
                    <a:bodyPr/>
                    <a:lstStyle/>
                    <a:p>
                      <a:endParaRPr lang="lv-LV"/>
                    </a:p>
                  </a:txBody>
                  <a:tcPr/>
                </a:tc>
                <a:tc gridSpan="2">
                  <a:txBody>
                    <a:bodyPr/>
                    <a:lstStyle/>
                    <a:p>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DAC personām ar GRT (saņēmēju skaits – 8 personas)</a:t>
                      </a:r>
                      <a:endParaRPr lang="lv-LV" sz="2000" dirty="0"/>
                    </a:p>
                  </a:txBody>
                  <a:tcPr marL="68580" marR="68580" marT="0" marB="0"/>
                </a:tc>
                <a:tc hMerge="1">
                  <a:txBody>
                    <a:bodyPr/>
                    <a:lstStyle/>
                    <a:p>
                      <a:endParaRPr lang="lv-LV" dirty="0"/>
                    </a:p>
                  </a:txBody>
                  <a:tcPr/>
                </a:tc>
                <a:extLst>
                  <a:ext uri="{0D108BD9-81ED-4DB2-BD59-A6C34878D82A}">
                    <a16:rowId xmlns:a16="http://schemas.microsoft.com/office/drawing/2014/main" val="4048682403"/>
                  </a:ext>
                </a:extLst>
              </a:tr>
            </a:tbl>
          </a:graphicData>
        </a:graphic>
      </p:graphicFrame>
    </p:spTree>
    <p:extLst>
      <p:ext uri="{BB962C8B-B14F-4D97-AF65-F5344CB8AC3E}">
        <p14:creationId xmlns:p14="http://schemas.microsoft.com/office/powerpoint/2010/main" val="3557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a 4">
            <a:extLst>
              <a:ext uri="{FF2B5EF4-FFF2-40B4-BE49-F238E27FC236}">
                <a16:creationId xmlns:a16="http://schemas.microsoft.com/office/drawing/2014/main" id="{7EEF1D2F-D3FA-41B4-B471-07FC35A83599}"/>
              </a:ext>
            </a:extLst>
          </p:cNvPr>
          <p:cNvGraphicFramePr>
            <a:graphicFrameLocks noGrp="1"/>
          </p:cNvGraphicFramePr>
          <p:nvPr>
            <p:extLst>
              <p:ext uri="{D42A27DB-BD31-4B8C-83A1-F6EECF244321}">
                <p14:modId xmlns:p14="http://schemas.microsoft.com/office/powerpoint/2010/main" val="2021882975"/>
              </p:ext>
            </p:extLst>
          </p:nvPr>
        </p:nvGraphicFramePr>
        <p:xfrm>
          <a:off x="189186" y="322613"/>
          <a:ext cx="10578661" cy="6512381"/>
        </p:xfrm>
        <a:graphic>
          <a:graphicData uri="http://schemas.openxmlformats.org/drawingml/2006/table">
            <a:tbl>
              <a:tblPr firstRow="1" bandRow="1">
                <a:tableStyleId>{5C22544A-7EE6-4342-B048-85BDC9FD1C3A}</a:tableStyleId>
              </a:tblPr>
              <a:tblGrid>
                <a:gridCol w="1651184">
                  <a:extLst>
                    <a:ext uri="{9D8B030D-6E8A-4147-A177-3AD203B41FA5}">
                      <a16:colId xmlns:a16="http://schemas.microsoft.com/office/drawing/2014/main" val="1469181346"/>
                    </a:ext>
                  </a:extLst>
                </a:gridCol>
                <a:gridCol w="1820987">
                  <a:extLst>
                    <a:ext uri="{9D8B030D-6E8A-4147-A177-3AD203B41FA5}">
                      <a16:colId xmlns:a16="http://schemas.microsoft.com/office/drawing/2014/main" val="2122707033"/>
                    </a:ext>
                  </a:extLst>
                </a:gridCol>
                <a:gridCol w="7106490">
                  <a:extLst>
                    <a:ext uri="{9D8B030D-6E8A-4147-A177-3AD203B41FA5}">
                      <a16:colId xmlns:a16="http://schemas.microsoft.com/office/drawing/2014/main" val="426967005"/>
                    </a:ext>
                  </a:extLst>
                </a:gridCol>
              </a:tblGrid>
              <a:tr h="472814">
                <a:tc gridSpan="3">
                  <a:txBody>
                    <a:bodyPr/>
                    <a:lstStyle/>
                    <a:p>
                      <a:pPr algn="ctr">
                        <a:lnSpc>
                          <a:spcPct val="100000"/>
                        </a:lnSpc>
                        <a:spcAft>
                          <a:spcPts val="0"/>
                        </a:spcAft>
                      </a:pPr>
                      <a:r>
                        <a:rPr lang="lv-LV" sz="2400" b="1"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Kuldīgas novads</a:t>
                      </a:r>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558420776"/>
                  </a:ext>
                </a:extLst>
              </a:tr>
              <a:tr h="383504">
                <a:tc rowSpan="4">
                  <a:txBody>
                    <a:bodyPr/>
                    <a:lstStyle/>
                    <a:p>
                      <a:pPr>
                        <a:lnSpc>
                          <a:spcPct val="100000"/>
                        </a:lnSpc>
                        <a:spcAft>
                          <a:spcPts val="0"/>
                        </a:spcAft>
                      </a:pPr>
                      <a:r>
                        <a:rPr lang="lv-LV"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Kuldīga</a:t>
                      </a:r>
                    </a:p>
                  </a:txBody>
                  <a:tcPr marL="68580" marR="68580" marT="0" marB="0"/>
                </a:tc>
                <a:tc rowSpan="4">
                  <a:txBody>
                    <a:bodyPr/>
                    <a:lstStyle/>
                    <a:p>
                      <a:pPr algn="ctr"/>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31.12.2023. </a:t>
                      </a:r>
                      <a:endParaRPr lang="lv-LV" dirty="0"/>
                    </a:p>
                  </a:txBody>
                  <a:tcPr marL="68580" marR="68580" marT="0" marB="0"/>
                </a:tc>
                <a:tc>
                  <a:txBody>
                    <a:bodyPr/>
                    <a:lstStyle/>
                    <a:p>
                      <a:pPr>
                        <a:lnSpc>
                          <a:spcPct val="100000"/>
                        </a:lnSpc>
                        <a:spcAft>
                          <a:spcPts val="0"/>
                        </a:spcAft>
                      </a:pPr>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DAC personām ar GRT (saņēmēju skaits – 10 + 30 personas)</a:t>
                      </a:r>
                    </a:p>
                  </a:txBody>
                  <a:tcPr marL="68580" marR="68580" marT="0" marB="0"/>
                </a:tc>
                <a:extLst>
                  <a:ext uri="{0D108BD9-81ED-4DB2-BD59-A6C34878D82A}">
                    <a16:rowId xmlns:a16="http://schemas.microsoft.com/office/drawing/2014/main" val="1297377718"/>
                  </a:ext>
                </a:extLst>
              </a:tr>
              <a:tr h="383504">
                <a:tc vMerge="1">
                  <a:txBody>
                    <a:bodyPr/>
                    <a:lstStyle/>
                    <a:p>
                      <a:endParaRPr lang="lv-LV"/>
                    </a:p>
                  </a:txBody>
                  <a:tcPr/>
                </a:tc>
                <a:tc vMerge="1">
                  <a:txBody>
                    <a:bodyPr/>
                    <a:lstStyle/>
                    <a:p>
                      <a:endParaRPr lang="lv-LV"/>
                    </a:p>
                  </a:txBody>
                  <a:tcPr/>
                </a:tc>
                <a:tc>
                  <a:txBody>
                    <a:bodyPr/>
                    <a:lstStyle/>
                    <a:p>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Specializētās darbnīcas (saņēmēju skaits – 30 personas)</a:t>
                      </a:r>
                      <a:endParaRPr lang="lv-LV" sz="2000" dirty="0"/>
                    </a:p>
                  </a:txBody>
                  <a:tcPr marL="68580" marR="68580" marT="0" marB="0"/>
                </a:tc>
                <a:extLst>
                  <a:ext uri="{0D108BD9-81ED-4DB2-BD59-A6C34878D82A}">
                    <a16:rowId xmlns:a16="http://schemas.microsoft.com/office/drawing/2014/main" val="2350588797"/>
                  </a:ext>
                </a:extLst>
              </a:tr>
              <a:tr h="383504">
                <a:tc vMerge="1">
                  <a:txBody>
                    <a:bodyPr/>
                    <a:lstStyle/>
                    <a:p>
                      <a:endParaRPr lang="lv-LV"/>
                    </a:p>
                  </a:txBody>
                  <a:tcPr/>
                </a:tc>
                <a:tc vMerge="1">
                  <a:txBody>
                    <a:bodyPr/>
                    <a:lstStyle/>
                    <a:p>
                      <a:endParaRPr lang="lv-LV"/>
                    </a:p>
                  </a:txBody>
                  <a:tcPr/>
                </a:tc>
                <a:tc>
                  <a:txBody>
                    <a:bodyPr/>
                    <a:lstStyle/>
                    <a:p>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Grupu dzīvokļi personām ar GRT (saņēmēju skaits – </a:t>
                      </a:r>
                      <a:r>
                        <a:rPr lang="lv-LV"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 personas</a:t>
                      </a:r>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lv-LV" sz="2000" dirty="0"/>
                    </a:p>
                  </a:txBody>
                  <a:tcPr marL="68580" marR="68580" marT="0" marB="0"/>
                </a:tc>
                <a:extLst>
                  <a:ext uri="{0D108BD9-81ED-4DB2-BD59-A6C34878D82A}">
                    <a16:rowId xmlns:a16="http://schemas.microsoft.com/office/drawing/2014/main" val="1573281528"/>
                  </a:ext>
                </a:extLst>
              </a:tr>
              <a:tr h="383504">
                <a:tc vMerge="1">
                  <a:txBody>
                    <a:bodyPr/>
                    <a:lstStyle/>
                    <a:p>
                      <a:endParaRPr lang="lv-LV"/>
                    </a:p>
                  </a:txBody>
                  <a:tcPr/>
                </a:tc>
                <a:tc vMerge="1">
                  <a:txBody>
                    <a:bodyPr/>
                    <a:lstStyle/>
                    <a:p>
                      <a:endParaRPr lang="lv-LV"/>
                    </a:p>
                  </a:txBody>
                  <a:tcPr/>
                </a:tc>
                <a:tc>
                  <a:txBody>
                    <a:bodyPr/>
                    <a:lstStyle/>
                    <a:p>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DAC bērniem ar FT (saņēmēju skaits – 29 bērni)</a:t>
                      </a:r>
                      <a:endParaRPr lang="lv-LV" dirty="0"/>
                    </a:p>
                  </a:txBody>
                  <a:tcPr marL="68580" marR="68580" marT="0" marB="0"/>
                </a:tc>
                <a:extLst>
                  <a:ext uri="{0D108BD9-81ED-4DB2-BD59-A6C34878D82A}">
                    <a16:rowId xmlns:a16="http://schemas.microsoft.com/office/drawing/2014/main" val="3187030648"/>
                  </a:ext>
                </a:extLst>
              </a:tr>
              <a:tr h="383504">
                <a:tc rowSpan="3">
                  <a:txBody>
                    <a:bodyPr/>
                    <a:lstStyle/>
                    <a:p>
                      <a:pPr>
                        <a:lnSpc>
                          <a:spcPct val="100000"/>
                        </a:lnSpc>
                        <a:spcAft>
                          <a:spcPts val="0"/>
                        </a:spcAft>
                      </a:pPr>
                      <a:r>
                        <a:rPr lang="lv-LV"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Skrunda</a:t>
                      </a:r>
                    </a:p>
                  </a:txBody>
                  <a:tcPr marL="68580" marR="68580" marT="0" marB="0"/>
                </a:tc>
                <a:tc rowSpan="3">
                  <a:txBody>
                    <a:bodyPr/>
                    <a:lstStyle/>
                    <a:p>
                      <a:pPr algn="ctr"/>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31.12.2022.</a:t>
                      </a:r>
                      <a:endParaRPr lang="lv-LV" dirty="0"/>
                    </a:p>
                  </a:txBody>
                  <a:tcPr marL="68580" marR="68580" marT="0" marB="0"/>
                </a:tc>
                <a:tc>
                  <a:txBody>
                    <a:bodyPr/>
                    <a:lstStyle/>
                    <a:p>
                      <a:pPr>
                        <a:lnSpc>
                          <a:spcPct val="100000"/>
                        </a:lnSpc>
                        <a:spcAft>
                          <a:spcPts val="0"/>
                        </a:spcAft>
                      </a:pPr>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DAC personām ar GRT (saņēmēju skaits – 10 personas)</a:t>
                      </a:r>
                    </a:p>
                  </a:txBody>
                  <a:tcPr marL="68580" marR="68580" marT="0" marB="0"/>
                </a:tc>
                <a:extLst>
                  <a:ext uri="{0D108BD9-81ED-4DB2-BD59-A6C34878D82A}">
                    <a16:rowId xmlns:a16="http://schemas.microsoft.com/office/drawing/2014/main" val="1156453977"/>
                  </a:ext>
                </a:extLst>
              </a:tr>
              <a:tr h="383504">
                <a:tc vMerge="1">
                  <a:txBody>
                    <a:bodyPr/>
                    <a:lstStyle/>
                    <a:p>
                      <a:endParaRPr lang="lv-LV"/>
                    </a:p>
                  </a:txBody>
                  <a:tcPr/>
                </a:tc>
                <a:tc vMerge="1">
                  <a:txBody>
                    <a:bodyPr/>
                    <a:lstStyle/>
                    <a:p>
                      <a:endParaRPr lang="lv-LV"/>
                    </a:p>
                  </a:txBody>
                  <a:tcPr/>
                </a:tc>
                <a:tc>
                  <a:txBody>
                    <a:bodyPr/>
                    <a:lstStyle/>
                    <a:p>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Grupu dzīvoklis (saņēmēju skaits – 16 personas)</a:t>
                      </a:r>
                      <a:endParaRPr lang="lv-LV" dirty="0"/>
                    </a:p>
                  </a:txBody>
                  <a:tcPr marL="68580" marR="68580" marT="0" marB="0"/>
                </a:tc>
                <a:extLst>
                  <a:ext uri="{0D108BD9-81ED-4DB2-BD59-A6C34878D82A}">
                    <a16:rowId xmlns:a16="http://schemas.microsoft.com/office/drawing/2014/main" val="3412018055"/>
                  </a:ext>
                </a:extLst>
              </a:tr>
              <a:tr h="383504">
                <a:tc vMerge="1">
                  <a:txBody>
                    <a:bodyPr/>
                    <a:lstStyle/>
                    <a:p>
                      <a:pPr>
                        <a:lnSpc>
                          <a:spcPct val="100000"/>
                        </a:lnSpc>
                        <a:spcAft>
                          <a:spcPts val="0"/>
                        </a:spcAft>
                      </a:pPr>
                      <a:endPar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lv-LV" dirty="0"/>
                    </a:p>
                  </a:txBody>
                  <a:tcPr marL="68580" marR="68580" marT="0" marB="0"/>
                </a:tc>
                <a:tc>
                  <a:txBody>
                    <a:bodyPr/>
                    <a:lstStyle/>
                    <a:p>
                      <a:r>
                        <a:rPr lang="lv-LV" sz="2000" b="0" i="0" u="none" strike="noStrike" cap="none" dirty="0">
                          <a:solidFill>
                            <a:schemeClr val="tx1"/>
                          </a:solidFill>
                          <a:effectLst/>
                          <a:latin typeface="Times New Roman" panose="02020603050405020304" pitchFamily="18" charset="0"/>
                          <a:cs typeface="Times New Roman" panose="02020603050405020304" pitchFamily="18" charset="0"/>
                          <a:sym typeface="Arial"/>
                        </a:rPr>
                        <a:t>Specializētās darbnīcas (saņēmēju skaits – 14 personas)</a:t>
                      </a:r>
                    </a:p>
                  </a:txBody>
                  <a:tcPr marL="68580" marR="68580" marT="0" marB="0"/>
                </a:tc>
                <a:extLst>
                  <a:ext uri="{0D108BD9-81ED-4DB2-BD59-A6C34878D82A}">
                    <a16:rowId xmlns:a16="http://schemas.microsoft.com/office/drawing/2014/main" val="1614504975"/>
                  </a:ext>
                </a:extLst>
              </a:tr>
              <a:tr h="383504">
                <a:tc gridSpan="3">
                  <a:txBody>
                    <a:bodyPr/>
                    <a:lstStyle/>
                    <a:p>
                      <a:pPr algn="ctr">
                        <a:lnSpc>
                          <a:spcPct val="100000"/>
                        </a:lnSpc>
                        <a:spcAft>
                          <a:spcPts val="0"/>
                        </a:spcAft>
                      </a:pPr>
                      <a:r>
                        <a:rPr lang="lv-LV" sz="2400" b="1"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Saldus novads</a:t>
                      </a:r>
                    </a:p>
                  </a:txBody>
                  <a:tcPr marL="68580" marR="68580" marT="0" marB="0"/>
                </a:tc>
                <a:tc hMerge="1">
                  <a:txBody>
                    <a:bodyPr/>
                    <a:lstStyle/>
                    <a:p>
                      <a:pPr algn="ctr"/>
                      <a:endParaRPr lang="lv-LV" dirty="0"/>
                    </a:p>
                  </a:txBody>
                  <a:tcPr marL="68580" marR="68580" marT="0" marB="0"/>
                </a:tc>
                <a:tc hMerge="1">
                  <a:txBody>
                    <a:bodyPr/>
                    <a:lstStyle/>
                    <a:p>
                      <a:endParaRPr lang="lv-LV" sz="2000" b="0" i="0" u="none" strike="noStrike" cap="none" dirty="0">
                        <a:solidFill>
                          <a:schemeClr val="tx1"/>
                        </a:solidFill>
                        <a:effectLst/>
                        <a:latin typeface="Times New Roman" panose="02020603050405020304" pitchFamily="18" charset="0"/>
                        <a:cs typeface="Times New Roman" panose="02020603050405020304" pitchFamily="18" charset="0"/>
                        <a:sym typeface="Arial"/>
                      </a:endParaRPr>
                    </a:p>
                  </a:txBody>
                  <a:tcPr marL="68580" marR="68580" marT="0" marB="0"/>
                </a:tc>
                <a:extLst>
                  <a:ext uri="{0D108BD9-81ED-4DB2-BD59-A6C34878D82A}">
                    <a16:rowId xmlns:a16="http://schemas.microsoft.com/office/drawing/2014/main" val="2450400104"/>
                  </a:ext>
                </a:extLst>
              </a:tr>
              <a:tr h="383504">
                <a:tc rowSpan="3">
                  <a:txBody>
                    <a:bodyPr/>
                    <a:lstStyle/>
                    <a:p>
                      <a:pPr>
                        <a:lnSpc>
                          <a:spcPct val="107000"/>
                        </a:lnSpc>
                        <a:spcAft>
                          <a:spcPts val="800"/>
                        </a:spcAft>
                      </a:pPr>
                      <a:r>
                        <a:rPr lang="lv-LV" sz="2000" b="1"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Saldus</a:t>
                      </a:r>
                    </a:p>
                  </a:txBody>
                  <a:tcPr marL="68580" marR="68580" marT="0" marB="0"/>
                </a:tc>
                <a:tc rowSpan="3">
                  <a:txBody>
                    <a:bodyPr/>
                    <a:lstStyle/>
                    <a:p>
                      <a:pPr marR="0" algn="ctr" rtl="0">
                        <a:lnSpc>
                          <a:spcPct val="100000"/>
                        </a:lnSpc>
                        <a:spcBef>
                          <a:spcPts val="0"/>
                        </a:spcBef>
                        <a:spcAft>
                          <a:spcPts val="0"/>
                        </a:spcAft>
                        <a:buClr>
                          <a:srgbClr val="000000"/>
                        </a:buClr>
                        <a:buFont typeface="Arial"/>
                      </a:pPr>
                      <a:r>
                        <a:rPr lang="lv-LV" sz="2000" b="1"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Pabeigts</a:t>
                      </a:r>
                    </a:p>
                  </a:txBody>
                  <a:tcPr marL="68580" marR="68580" marT="0" marB="0"/>
                </a:tc>
                <a:tc>
                  <a:txBody>
                    <a:bodyPr/>
                    <a:lstStyle/>
                    <a:p>
                      <a:pPr marR="0" algn="l" rtl="0">
                        <a:lnSpc>
                          <a:spcPct val="100000"/>
                        </a:lnSpc>
                        <a:spcBef>
                          <a:spcPts val="0"/>
                        </a:spcBef>
                        <a:spcAft>
                          <a:spcPts val="0"/>
                        </a:spcAft>
                        <a:buClr>
                          <a:srgbClr val="000000"/>
                        </a:buClr>
                        <a:buFont typeface="Arial"/>
                      </a:pPr>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Grupu dzīvoklis (saņēmēju skaits - 4+4+16 personas)</a:t>
                      </a:r>
                    </a:p>
                  </a:txBody>
                  <a:tcPr marL="68580" marR="68580" marT="0" marB="0"/>
                </a:tc>
                <a:extLst>
                  <a:ext uri="{0D108BD9-81ED-4DB2-BD59-A6C34878D82A}">
                    <a16:rowId xmlns:a16="http://schemas.microsoft.com/office/drawing/2014/main" val="2226885218"/>
                  </a:ext>
                </a:extLst>
              </a:tr>
              <a:tr h="383504">
                <a:tc vMerge="1">
                  <a:txBody>
                    <a:bodyPr/>
                    <a:lstStyle/>
                    <a:p>
                      <a:endParaRPr lang="lv-LV"/>
                    </a:p>
                  </a:txBody>
                  <a:tcPr/>
                </a:tc>
                <a:tc vMerge="1">
                  <a:txBody>
                    <a:bodyPr/>
                    <a:lstStyle/>
                    <a:p>
                      <a:endParaRPr lang="lv-LV"/>
                    </a:p>
                  </a:txBody>
                  <a:tcPr/>
                </a:tc>
                <a:tc>
                  <a:txBody>
                    <a:bodyPr/>
                    <a:lstStyle/>
                    <a:p>
                      <a:pPr marR="0" algn="l" rtl="0">
                        <a:lnSpc>
                          <a:spcPct val="100000"/>
                        </a:lnSpc>
                        <a:spcBef>
                          <a:spcPts val="0"/>
                        </a:spcBef>
                        <a:spcAft>
                          <a:spcPts val="0"/>
                        </a:spcAft>
                        <a:buClr>
                          <a:srgbClr val="000000"/>
                        </a:buClr>
                        <a:buFont typeface="Arial"/>
                      </a:pPr>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Specializētās darbnīcas (saņēmēju skaits – 27 personas)</a:t>
                      </a:r>
                    </a:p>
                  </a:txBody>
                  <a:tcPr marL="68580" marR="68580" marT="0" marB="0"/>
                </a:tc>
                <a:extLst>
                  <a:ext uri="{0D108BD9-81ED-4DB2-BD59-A6C34878D82A}">
                    <a16:rowId xmlns:a16="http://schemas.microsoft.com/office/drawing/2014/main" val="1980896196"/>
                  </a:ext>
                </a:extLst>
              </a:tr>
              <a:tr h="383504">
                <a:tc vMerge="1">
                  <a:txBody>
                    <a:bodyPr/>
                    <a:lstStyle/>
                    <a:p>
                      <a:endParaRPr lang="lv-LV"/>
                    </a:p>
                  </a:txBody>
                  <a:tcPr/>
                </a:tc>
                <a:tc vMerge="1">
                  <a:txBody>
                    <a:bodyPr/>
                    <a:lstStyle/>
                    <a:p>
                      <a:endParaRPr lang="lv-LV"/>
                    </a:p>
                  </a:txBody>
                  <a:tcPr/>
                </a:tc>
                <a:tc>
                  <a:txBody>
                    <a:bodyPr/>
                    <a:lstStyle/>
                    <a:p>
                      <a:pPr marR="0" algn="l" rtl="0">
                        <a:lnSpc>
                          <a:spcPct val="100000"/>
                        </a:lnSpc>
                        <a:spcBef>
                          <a:spcPts val="0"/>
                        </a:spcBef>
                        <a:spcAft>
                          <a:spcPts val="0"/>
                        </a:spcAft>
                        <a:buClr>
                          <a:srgbClr val="000000"/>
                        </a:buClr>
                        <a:buFont typeface="Arial"/>
                      </a:pPr>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SRC bērniem ar FT</a:t>
                      </a:r>
                    </a:p>
                  </a:txBody>
                  <a:tcPr marL="68580" marR="68580" marT="0" marB="0"/>
                </a:tc>
                <a:extLst>
                  <a:ext uri="{0D108BD9-81ED-4DB2-BD59-A6C34878D82A}">
                    <a16:rowId xmlns:a16="http://schemas.microsoft.com/office/drawing/2014/main" val="391466220"/>
                  </a:ext>
                </a:extLst>
              </a:tr>
              <a:tr h="383504">
                <a:tc gridSpan="3">
                  <a:txBody>
                    <a:bodyPr/>
                    <a:lstStyle/>
                    <a:p>
                      <a:pPr algn="ctr">
                        <a:lnSpc>
                          <a:spcPct val="100000"/>
                        </a:lnSpc>
                        <a:spcAft>
                          <a:spcPts val="0"/>
                        </a:spcAft>
                      </a:pPr>
                      <a:r>
                        <a:rPr lang="lv-LV" sz="2400" b="1"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Talsu novads</a:t>
                      </a:r>
                    </a:p>
                  </a:txBody>
                  <a:tcPr marL="68580" marR="68580" marT="0" marB="0"/>
                </a:tc>
                <a:tc hMerge="1">
                  <a:txBody>
                    <a:bodyPr/>
                    <a:lstStyle/>
                    <a:p>
                      <a:pPr algn="ctr"/>
                      <a:endParaRPr lang="lv-LV" dirty="0"/>
                    </a:p>
                  </a:txBody>
                  <a:tcPr marL="68580" marR="68580" marT="0" marB="0"/>
                </a:tc>
                <a:tc hMerge="1">
                  <a:txBody>
                    <a:bodyPr/>
                    <a:lstStyle/>
                    <a:p>
                      <a:endParaRPr lang="lv-LV" sz="2000" b="0" i="0" u="none" strike="noStrike" cap="none" dirty="0">
                        <a:solidFill>
                          <a:schemeClr val="tx1"/>
                        </a:solidFill>
                        <a:effectLst/>
                        <a:latin typeface="Times New Roman" panose="02020603050405020304" pitchFamily="18" charset="0"/>
                        <a:cs typeface="Times New Roman" panose="02020603050405020304" pitchFamily="18" charset="0"/>
                        <a:sym typeface="Arial"/>
                      </a:endParaRPr>
                    </a:p>
                  </a:txBody>
                  <a:tcPr marL="68580" marR="68580" marT="0" marB="0"/>
                </a:tc>
                <a:extLst>
                  <a:ext uri="{0D108BD9-81ED-4DB2-BD59-A6C34878D82A}">
                    <a16:rowId xmlns:a16="http://schemas.microsoft.com/office/drawing/2014/main" val="3277757521"/>
                  </a:ext>
                </a:extLst>
              </a:tr>
              <a:tr h="383504">
                <a:tc>
                  <a:txBody>
                    <a:bodyPr/>
                    <a:lstStyle/>
                    <a:p>
                      <a:pPr>
                        <a:lnSpc>
                          <a:spcPct val="100000"/>
                        </a:lnSpc>
                        <a:spcAft>
                          <a:spcPts val="0"/>
                        </a:spcAft>
                      </a:pPr>
                      <a:r>
                        <a:rPr lang="lv-LV"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Talsi</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31.12.2022.</a:t>
                      </a:r>
                      <a:endParaRPr lang="lv-LV" sz="2000" b="0" i="0" u="none" strike="noStrike" cap="none" dirty="0">
                        <a:solidFill>
                          <a:schemeClr val="tx1"/>
                        </a:solidFill>
                        <a:effectLst/>
                        <a:latin typeface="Times New Roman" panose="02020603050405020304" pitchFamily="18" charset="0"/>
                        <a:cs typeface="Times New Roman" panose="02020603050405020304" pitchFamily="18" charset="0"/>
                        <a:sym typeface="Arial"/>
                      </a:endParaRPr>
                    </a:p>
                    <a:p>
                      <a:pPr algn="ctr"/>
                      <a:endParaRPr lang="lv-LV" dirty="0"/>
                    </a:p>
                  </a:txBody>
                  <a:tcPr marL="68580" marR="68580" marT="0" marB="0"/>
                </a:tc>
                <a:tc>
                  <a:txBody>
                    <a:bodyPr/>
                    <a:lstStyle/>
                    <a:p>
                      <a:pPr>
                        <a:lnSpc>
                          <a:spcPct val="100000"/>
                        </a:lnSpc>
                        <a:spcAft>
                          <a:spcPts val="0"/>
                        </a:spcAft>
                      </a:pPr>
                      <a:r>
                        <a:rPr lang="lv-LV"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DAC personām ar GRT (saņēmēju skaits – 23 personas)</a:t>
                      </a:r>
                    </a:p>
                  </a:txBody>
                  <a:tcPr marL="68580" marR="68580" marT="0" marB="0"/>
                </a:tc>
                <a:extLst>
                  <a:ext uri="{0D108BD9-81ED-4DB2-BD59-A6C34878D82A}">
                    <a16:rowId xmlns:a16="http://schemas.microsoft.com/office/drawing/2014/main" val="1932405665"/>
                  </a:ext>
                </a:extLst>
              </a:tr>
              <a:tr h="383504">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v-LV" sz="2400" b="1" i="0" u="none" strike="noStrike" cap="none" dirty="0">
                          <a:solidFill>
                            <a:schemeClr val="tx1"/>
                          </a:solidFill>
                          <a:latin typeface="Times New Roman" panose="02020603050405020304" pitchFamily="18" charset="0"/>
                          <a:ea typeface="+mn-ea"/>
                          <a:cs typeface="Times New Roman" panose="02020603050405020304" pitchFamily="18" charset="0"/>
                          <a:sym typeface="Arial"/>
                        </a:rPr>
                        <a:t>Ventspils novads</a:t>
                      </a:r>
                    </a:p>
                  </a:txBody>
                  <a:tcPr marL="68580" marR="68580" marT="0" marB="0"/>
                </a:tc>
                <a:tc hMerge="1">
                  <a:txBody>
                    <a:bodyPr/>
                    <a:lstStyle/>
                    <a:p>
                      <a:pPr algn="ctr"/>
                      <a:endParaRPr lang="lv-LV" dirty="0"/>
                    </a:p>
                  </a:txBody>
                  <a:tcPr marL="68580" marR="68580" marT="0" marB="0"/>
                </a:tc>
                <a:tc hMerge="1">
                  <a:txBody>
                    <a:bodyPr/>
                    <a:lstStyle/>
                    <a:p>
                      <a:endParaRPr lang="lv-LV" sz="2000" b="0" i="0" u="none" strike="noStrike" cap="none" dirty="0">
                        <a:solidFill>
                          <a:schemeClr val="tx1"/>
                        </a:solidFill>
                        <a:effectLst/>
                        <a:latin typeface="Times New Roman" panose="02020603050405020304" pitchFamily="18" charset="0"/>
                        <a:cs typeface="Times New Roman" panose="02020603050405020304" pitchFamily="18" charset="0"/>
                        <a:sym typeface="Arial"/>
                      </a:endParaRPr>
                    </a:p>
                  </a:txBody>
                  <a:tcPr marL="68580" marR="68580" marT="0" marB="0"/>
                </a:tc>
                <a:extLst>
                  <a:ext uri="{0D108BD9-81ED-4DB2-BD59-A6C34878D82A}">
                    <a16:rowId xmlns:a16="http://schemas.microsoft.com/office/drawing/2014/main" val="1251928527"/>
                  </a:ext>
                </a:extLst>
              </a:tr>
              <a:tr h="53585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lv-LV"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Ventspils n.</a:t>
                      </a:r>
                    </a:p>
                  </a:txBody>
                  <a:tcPr marL="68580" marR="68580" marT="0" marB="0"/>
                </a:tc>
                <a:tc>
                  <a:txBody>
                    <a:bodyPr/>
                    <a:lstStyle/>
                    <a:p>
                      <a:pPr marR="0" algn="ctr" rtl="0">
                        <a:lnSpc>
                          <a:spcPct val="100000"/>
                        </a:lnSpc>
                        <a:spcBef>
                          <a:spcPts val="0"/>
                        </a:spcBef>
                        <a:spcAft>
                          <a:spcPts val="0"/>
                        </a:spcAft>
                        <a:buClr>
                          <a:srgbClr val="000000"/>
                        </a:buClr>
                        <a:buFont typeface="Arial"/>
                      </a:pPr>
                      <a:r>
                        <a:rPr lang="lv-LV" sz="2000" b="1"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Pabeigts</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lv-LV" sz="2000" b="0" i="0" u="none" strike="noStrike" cap="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a:rPr>
                        <a:t>Grupu dzīvoklis personām ar GRT (saņēmēju skaits – 8 personas)</a:t>
                      </a:r>
                      <a:endParaRPr lang="lv-LV" sz="2000" b="0" i="0" u="none" strike="noStrike" cap="none" dirty="0">
                        <a:solidFill>
                          <a:schemeClr val="tx1"/>
                        </a:solidFill>
                        <a:effectLst/>
                        <a:latin typeface="Times New Roman" panose="02020603050405020304" pitchFamily="18" charset="0"/>
                        <a:cs typeface="Times New Roman" panose="02020603050405020304" pitchFamily="18" charset="0"/>
                        <a:sym typeface="Arial"/>
                      </a:endParaRPr>
                    </a:p>
                    <a:p>
                      <a:endParaRPr lang="lv-LV" dirty="0"/>
                    </a:p>
                  </a:txBody>
                  <a:tcPr marL="68580" marR="68580" marT="0" marB="0"/>
                </a:tc>
                <a:extLst>
                  <a:ext uri="{0D108BD9-81ED-4DB2-BD59-A6C34878D82A}">
                    <a16:rowId xmlns:a16="http://schemas.microsoft.com/office/drawing/2014/main" val="2587636431"/>
                  </a:ext>
                </a:extLst>
              </a:tr>
            </a:tbl>
          </a:graphicData>
        </a:graphic>
      </p:graphicFrame>
    </p:spTree>
    <p:extLst>
      <p:ext uri="{BB962C8B-B14F-4D97-AF65-F5344CB8AC3E}">
        <p14:creationId xmlns:p14="http://schemas.microsoft.com/office/powerpoint/2010/main" val="2057309984"/>
      </p:ext>
    </p:extLst>
  </p:cSld>
  <p:clrMapOvr>
    <a:masterClrMapping/>
  </p:clrMapOvr>
</p:sld>
</file>

<file path=ppt/theme/theme1.xml><?xml version="1.0" encoding="utf-8"?>
<a:theme xmlns:a="http://schemas.openxmlformats.org/drawingml/2006/main" name="Šķautne">
  <a:themeElements>
    <a:clrScheme name="Pielāgots 6">
      <a:dk1>
        <a:srgbClr val="002060"/>
      </a:dk1>
      <a:lt1>
        <a:srgbClr val="FFFFFF"/>
      </a:lt1>
      <a:dk2>
        <a:srgbClr val="FFFFFF"/>
      </a:dk2>
      <a:lt2>
        <a:srgbClr val="EBEBEB"/>
      </a:lt2>
      <a:accent1>
        <a:srgbClr val="BFE373"/>
      </a:accent1>
      <a:accent2>
        <a:srgbClr val="FFFF00"/>
      </a:accent2>
      <a:accent3>
        <a:srgbClr val="E6B91E"/>
      </a:accent3>
      <a:accent4>
        <a:srgbClr val="E76618"/>
      </a:accent4>
      <a:accent5>
        <a:srgbClr val="C42F1A"/>
      </a:accent5>
      <a:accent6>
        <a:srgbClr val="918655"/>
      </a:accent6>
      <a:hlink>
        <a:srgbClr val="B9D181"/>
      </a:hlink>
      <a:folHlink>
        <a:srgbClr val="B7E9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dizain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1894</TotalTime>
  <Words>2685</Words>
  <Application>Microsoft Office PowerPoint</Application>
  <PresentationFormat>Platekrāna</PresentationFormat>
  <Paragraphs>287</Paragraphs>
  <Slides>31</Slides>
  <Notes>27</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31</vt:i4>
      </vt:variant>
    </vt:vector>
  </HeadingPairs>
  <TitlesOfParts>
    <vt:vector size="37" baseType="lpstr">
      <vt:lpstr>Arial</vt:lpstr>
      <vt:lpstr>Calibri</vt:lpstr>
      <vt:lpstr>Noto Sans Symbols</vt:lpstr>
      <vt:lpstr>Times New Roman</vt:lpstr>
      <vt:lpstr>Trebuchet MS</vt:lpstr>
      <vt:lpstr>Šķautne</vt:lpstr>
      <vt:lpstr>PowerPoint prezentācija</vt:lpstr>
      <vt:lpstr> Projekta «Kurzeme visiem» darbības </vt:lpstr>
      <vt:lpstr> Projekta «Kurzeme visiem» mērķa grupas </vt:lpstr>
      <vt:lpstr>Individuālo vajadzību izvērtēšana un atbalsta plānu izstrāde Kurzemes reģionā </vt:lpstr>
      <vt:lpstr>Individuālo vajadzību izvērtēšana un atbalsta plānu izstrāde Kurzemes reģionā </vt:lpstr>
      <vt:lpstr>Kurzemes reģiona DI plāna izstrāde  (Kurzemes reģiona BSAC reorganizācijas plānu izstrāde)</vt:lpstr>
      <vt:lpstr>Grozījumi Kurzemes reģiona DI plānā</vt:lpstr>
      <vt:lpstr>SBSP infrastruktūras izveides progress uz 01.04.2022.</vt:lpstr>
      <vt:lpstr>PowerPoint prezentācija</vt:lpstr>
      <vt:lpstr>Kurzemes reģiona VSAC personu ar GRT sagatavošana pārejai uz dzīvi sabiedrībā</vt:lpstr>
      <vt:lpstr>Pamatojošā dokumentācija  VSAC personu ar GRT sagatavošanā</vt:lpstr>
      <vt:lpstr>Sabiedrībā balstītu pakalpojumu īstenošana  Kurzemes reģiona personām ar GRT </vt:lpstr>
      <vt:lpstr>Pamatojošā dokumentācija </vt:lpstr>
      <vt:lpstr>Sabiedrībā balstītu pakalpojumu īstenošana  pilngadīgām personām ar GRT </vt:lpstr>
      <vt:lpstr>Sabiedrībā balstītu pakalpojumu īstenošana  Kurzemes reģiona bērniem ar FT (rādītājs 350) </vt:lpstr>
      <vt:lpstr>Pamatojošā dokumentācija  SBSP sniegšanā bērniem ar FT</vt:lpstr>
      <vt:lpstr>Sabiedrībā balstītu pakalpojumu īstenošana  bērniem ar FT </vt:lpstr>
      <vt:lpstr>Atskaišu iesniegšana</vt:lpstr>
      <vt:lpstr>Detālais plāns – nākamā perioda sabiedrotais</vt:lpstr>
      <vt:lpstr>Vispārīgi norādījumi</vt:lpstr>
      <vt:lpstr>ESF dalībnieku anketas</vt:lpstr>
      <vt:lpstr>Kam jāpievērš uzmanība?</vt:lpstr>
      <vt:lpstr>Tūlītējie rādītāji</vt:lpstr>
      <vt:lpstr>Kurzemes reģiona speciālistu apmācības</vt:lpstr>
      <vt:lpstr>PowerPoint prezentācija</vt:lpstr>
      <vt:lpstr>PowerPoint prezentācija</vt:lpstr>
      <vt:lpstr>Projekta publicitātes pasākumi </vt:lpstr>
      <vt:lpstr> www.kurzemevisiem.lv</vt:lpstr>
      <vt:lpstr>Projekta vadība</vt:lpstr>
      <vt:lpstr>Jautājumi   Atbildes  Diskusijas</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Laura</dc:creator>
  <cp:lastModifiedBy>Sandra Mikelsone</cp:lastModifiedBy>
  <cp:revision>94</cp:revision>
  <dcterms:modified xsi:type="dcterms:W3CDTF">2022-11-03T08:34:40Z</dcterms:modified>
</cp:coreProperties>
</file>